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408" r:id="rId2"/>
    <p:sldId id="409" r:id="rId3"/>
    <p:sldId id="412" r:id="rId4"/>
    <p:sldId id="414" r:id="rId5"/>
    <p:sldId id="275" r:id="rId6"/>
    <p:sldId id="274" r:id="rId7"/>
    <p:sldId id="415" r:id="rId8"/>
    <p:sldId id="276" r:id="rId9"/>
    <p:sldId id="323" r:id="rId10"/>
    <p:sldId id="273" r:id="rId11"/>
    <p:sldId id="272" r:id="rId12"/>
    <p:sldId id="271" r:id="rId13"/>
    <p:sldId id="279" r:id="rId14"/>
    <p:sldId id="316" r:id="rId15"/>
    <p:sldId id="317" r:id="rId16"/>
    <p:sldId id="318" r:id="rId17"/>
    <p:sldId id="319" r:id="rId18"/>
    <p:sldId id="320" r:id="rId19"/>
    <p:sldId id="278" r:id="rId20"/>
    <p:sldId id="416" r:id="rId21"/>
    <p:sldId id="285" r:id="rId22"/>
    <p:sldId id="397" r:id="rId23"/>
    <p:sldId id="284" r:id="rId24"/>
    <p:sldId id="422" r:id="rId25"/>
    <p:sldId id="423" r:id="rId26"/>
    <p:sldId id="410" r:id="rId27"/>
    <p:sldId id="301" r:id="rId28"/>
    <p:sldId id="421" r:id="rId29"/>
    <p:sldId id="420" r:id="rId30"/>
    <p:sldId id="417" r:id="rId31"/>
    <p:sldId id="418" r:id="rId32"/>
    <p:sldId id="419" r:id="rId33"/>
  </p:sldIdLst>
  <p:sldSz cx="9906000" cy="6858000" type="A4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b="1" i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b="1" i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b="1" i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b="1" i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00"/>
    <a:srgbClr val="669900"/>
    <a:srgbClr val="FF3300"/>
    <a:srgbClr val="F7C663"/>
    <a:srgbClr val="F8CB70"/>
    <a:srgbClr val="93BC10"/>
    <a:srgbClr val="00CC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20" autoAdjust="0"/>
  </p:normalViewPr>
  <p:slideViewPr>
    <p:cSldViewPr>
      <p:cViewPr varScale="1">
        <p:scale>
          <a:sx n="60" d="100"/>
          <a:sy n="60" d="100"/>
        </p:scale>
        <p:origin x="40" y="6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730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4579" cy="49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03" tIns="48402" rIns="96803" bIns="48402" numCol="1" anchor="t" anchorCtr="0" compatLnSpc="1">
            <a:prstTxWarp prst="textNoShape">
              <a:avLst/>
            </a:prstTxWarp>
          </a:bodyPr>
          <a:lstStyle>
            <a:lvl1pPr defTabSz="968209">
              <a:defRPr sz="1300" b="0" i="0">
                <a:latin typeface="Times" pitchFamily="18" charset="0"/>
              </a:defRPr>
            </a:lvl1pPr>
          </a:lstStyle>
          <a:p>
            <a:pPr>
              <a:defRPr/>
            </a:pPr>
            <a:endParaRPr lang="nn-NO" altLang="nn-NO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924" y="1"/>
            <a:ext cx="2944578" cy="49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03" tIns="48402" rIns="96803" bIns="48402" numCol="1" anchor="t" anchorCtr="0" compatLnSpc="1">
            <a:prstTxWarp prst="textNoShape">
              <a:avLst/>
            </a:prstTxWarp>
          </a:bodyPr>
          <a:lstStyle>
            <a:lvl1pPr algn="r" defTabSz="968209">
              <a:defRPr sz="1300" b="0" i="0">
                <a:latin typeface="Times" pitchFamily="18" charset="0"/>
              </a:defRPr>
            </a:lvl1pPr>
          </a:lstStyle>
          <a:p>
            <a:pPr>
              <a:defRPr/>
            </a:pPr>
            <a:endParaRPr lang="nn-NO" altLang="nn-NO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5489"/>
            <a:ext cx="2944579" cy="49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03" tIns="48402" rIns="96803" bIns="48402" numCol="1" anchor="b" anchorCtr="0" compatLnSpc="1">
            <a:prstTxWarp prst="textNoShape">
              <a:avLst/>
            </a:prstTxWarp>
          </a:bodyPr>
          <a:lstStyle>
            <a:lvl1pPr defTabSz="968209">
              <a:defRPr sz="1300" b="0" i="0">
                <a:latin typeface="Times" pitchFamily="18" charset="0"/>
              </a:defRPr>
            </a:lvl1pPr>
          </a:lstStyle>
          <a:p>
            <a:pPr>
              <a:defRPr/>
            </a:pPr>
            <a:endParaRPr lang="nn-NO" altLang="nn-NO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924" y="9435489"/>
            <a:ext cx="2944578" cy="49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03" tIns="48402" rIns="96803" bIns="48402" numCol="1" anchor="b" anchorCtr="0" compatLnSpc="1">
            <a:prstTxWarp prst="textNoShape">
              <a:avLst/>
            </a:prstTxWarp>
          </a:bodyPr>
          <a:lstStyle>
            <a:lvl1pPr algn="r" defTabSz="968209">
              <a:defRPr sz="1300" b="0" i="0">
                <a:latin typeface="Sand" charset="0"/>
              </a:defRPr>
            </a:lvl1pPr>
          </a:lstStyle>
          <a:p>
            <a:pPr>
              <a:defRPr/>
            </a:pPr>
            <a:fld id="{73C2C08C-FCB6-416C-9061-5FFAD80B9D79}" type="slidenum">
              <a:rPr lang="nn-NO" altLang="nn-NO"/>
              <a:pPr>
                <a:defRPr/>
              </a:pPr>
              <a:t>‹#›</a:t>
            </a:fld>
            <a:endParaRPr lang="nn-NO" altLang="nn-NO"/>
          </a:p>
        </p:txBody>
      </p:sp>
    </p:spTree>
    <p:extLst>
      <p:ext uri="{BB962C8B-B14F-4D97-AF65-F5344CB8AC3E}">
        <p14:creationId xmlns:p14="http://schemas.microsoft.com/office/powerpoint/2010/main" val="315662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4579" cy="49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03" tIns="48402" rIns="96803" bIns="48402" numCol="1" anchor="t" anchorCtr="0" compatLnSpc="1">
            <a:prstTxWarp prst="textNoShape">
              <a:avLst/>
            </a:prstTxWarp>
          </a:bodyPr>
          <a:lstStyle>
            <a:lvl1pPr defTabSz="968209">
              <a:defRPr sz="1300" b="0" i="0">
                <a:latin typeface="Times" pitchFamily="18" charset="0"/>
              </a:defRPr>
            </a:lvl1pPr>
          </a:lstStyle>
          <a:p>
            <a:pPr>
              <a:defRPr/>
            </a:pPr>
            <a:endParaRPr lang="nn-NO" altLang="nn-NO"/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924" y="1"/>
            <a:ext cx="2944578" cy="49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03" tIns="48402" rIns="96803" bIns="48402" numCol="1" anchor="t" anchorCtr="0" compatLnSpc="1">
            <a:prstTxWarp prst="textNoShape">
              <a:avLst/>
            </a:prstTxWarp>
          </a:bodyPr>
          <a:lstStyle>
            <a:lvl1pPr algn="r" defTabSz="968209">
              <a:defRPr sz="1300" b="0" i="0">
                <a:latin typeface="Times" pitchFamily="18" charset="0"/>
              </a:defRPr>
            </a:lvl1pPr>
          </a:lstStyle>
          <a:p>
            <a:pPr>
              <a:defRPr/>
            </a:pPr>
            <a:endParaRPr lang="nn-NO" altLang="nn-NO"/>
          </a:p>
        </p:txBody>
      </p:sp>
      <p:sp>
        <p:nvSpPr>
          <p:cNvPr id="6963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8025" y="746125"/>
            <a:ext cx="537845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346" y="4717745"/>
            <a:ext cx="4983812" cy="4468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03" tIns="48402" rIns="96803" bIns="484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altLang="nn-NO" noProof="0" smtClean="0"/>
              <a:t>Click to edit Master text styles</a:t>
            </a:r>
          </a:p>
          <a:p>
            <a:pPr lvl="1"/>
            <a:r>
              <a:rPr lang="nn-NO" altLang="nn-NO" noProof="0" smtClean="0"/>
              <a:t>Second level</a:t>
            </a:r>
          </a:p>
          <a:p>
            <a:pPr lvl="2"/>
            <a:r>
              <a:rPr lang="nn-NO" altLang="nn-NO" noProof="0" smtClean="0"/>
              <a:t>Third level</a:t>
            </a:r>
          </a:p>
          <a:p>
            <a:pPr lvl="3"/>
            <a:r>
              <a:rPr lang="nn-NO" altLang="nn-NO" noProof="0" smtClean="0"/>
              <a:t>Fourth level</a:t>
            </a:r>
          </a:p>
          <a:p>
            <a:pPr lvl="4"/>
            <a:r>
              <a:rPr lang="nn-NO" altLang="nn-NO" noProof="0" smtClean="0"/>
              <a:t>Fifth level</a:t>
            </a:r>
          </a:p>
        </p:txBody>
      </p:sp>
      <p:sp>
        <p:nvSpPr>
          <p:cNvPr id="1229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5489"/>
            <a:ext cx="2944579" cy="49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03" tIns="48402" rIns="96803" bIns="48402" numCol="1" anchor="b" anchorCtr="0" compatLnSpc="1">
            <a:prstTxWarp prst="textNoShape">
              <a:avLst/>
            </a:prstTxWarp>
          </a:bodyPr>
          <a:lstStyle>
            <a:lvl1pPr defTabSz="968209">
              <a:defRPr sz="1300" b="0" i="0">
                <a:latin typeface="Times" pitchFamily="18" charset="0"/>
              </a:defRPr>
            </a:lvl1pPr>
          </a:lstStyle>
          <a:p>
            <a:pPr>
              <a:defRPr/>
            </a:pPr>
            <a:endParaRPr lang="nn-NO" altLang="nn-NO"/>
          </a:p>
        </p:txBody>
      </p:sp>
      <p:sp>
        <p:nvSpPr>
          <p:cNvPr id="1229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924" y="9435489"/>
            <a:ext cx="2944578" cy="49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03" tIns="48402" rIns="96803" bIns="48402" numCol="1" anchor="b" anchorCtr="0" compatLnSpc="1">
            <a:prstTxWarp prst="textNoShape">
              <a:avLst/>
            </a:prstTxWarp>
          </a:bodyPr>
          <a:lstStyle>
            <a:lvl1pPr algn="r" defTabSz="968209">
              <a:defRPr sz="1300" b="0" i="0">
                <a:latin typeface="Times" pitchFamily="18" charset="0"/>
              </a:defRPr>
            </a:lvl1pPr>
          </a:lstStyle>
          <a:p>
            <a:pPr>
              <a:defRPr/>
            </a:pPr>
            <a:fld id="{4F790838-D44D-41B7-813C-63A7261FD93C}" type="slidenum">
              <a:rPr lang="nn-NO" altLang="nn-NO"/>
              <a:pPr>
                <a:defRPr/>
              </a:pPr>
              <a:t>‹#›</a:t>
            </a:fld>
            <a:endParaRPr lang="nn-NO" altLang="nn-NO"/>
          </a:p>
        </p:txBody>
      </p:sp>
    </p:spTree>
    <p:extLst>
      <p:ext uri="{BB962C8B-B14F-4D97-AF65-F5344CB8AC3E}">
        <p14:creationId xmlns:p14="http://schemas.microsoft.com/office/powerpoint/2010/main" val="37045099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1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109113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2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505295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90838-D44D-41B7-813C-63A7261FD93C}" type="slidenum">
              <a:rPr lang="nn-NO" altLang="nn-NO" smtClean="0"/>
              <a:pPr>
                <a:defRPr/>
              </a:pPr>
              <a:t>4</a:t>
            </a:fld>
            <a:endParaRPr lang="nn-NO" altLang="nn-NO"/>
          </a:p>
        </p:txBody>
      </p:sp>
    </p:spTree>
    <p:extLst>
      <p:ext uri="{BB962C8B-B14F-4D97-AF65-F5344CB8AC3E}">
        <p14:creationId xmlns:p14="http://schemas.microsoft.com/office/powerpoint/2010/main" val="2119195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D8C17E-9FE1-46D6-AFA9-0A09273E7CAE}" type="slidenum">
              <a:rPr lang="nn-NO" altLang="nn-NO" smtClean="0"/>
              <a:pPr/>
              <a:t>18</a:t>
            </a:fld>
            <a:endParaRPr lang="nn-NO" altLang="nn-NO" dirty="0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b-NO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90838-D44D-41B7-813C-63A7261FD93C}" type="slidenum">
              <a:rPr lang="nn-NO" altLang="nn-NO" smtClean="0"/>
              <a:pPr>
                <a:defRPr/>
              </a:pPr>
              <a:t>23</a:t>
            </a:fld>
            <a:endParaRPr lang="nn-NO" altLang="nn-NO"/>
          </a:p>
        </p:txBody>
      </p:sp>
    </p:spTree>
    <p:extLst>
      <p:ext uri="{BB962C8B-B14F-4D97-AF65-F5344CB8AC3E}">
        <p14:creationId xmlns:p14="http://schemas.microsoft.com/office/powerpoint/2010/main" val="3059207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24E441-EE9B-4A88-AE48-393A45051E95}" type="slidenum">
              <a:rPr lang="nn-NO" altLang="nn-NO" smtClean="0"/>
              <a:pPr/>
              <a:t>26</a:t>
            </a:fld>
            <a:endParaRPr lang="nn-NO" altLang="nn-NO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5714920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EAB925-3A8E-40F5-9321-73A244A3155C}" type="slidenum">
              <a:rPr lang="nn-NO" altLang="nn-NO" smtClean="0"/>
              <a:pPr/>
              <a:t>27</a:t>
            </a:fld>
            <a:endParaRPr lang="nn-NO" altLang="nn-NO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b-NO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9D582E-B49D-4CA0-ABDD-C6A773494319}" type="slidenum">
              <a:rPr lang="nn-NO" altLang="nn-NO" smtClean="0"/>
              <a:pPr/>
              <a:t>32</a:t>
            </a:fld>
            <a:endParaRPr lang="nn-NO" altLang="nn-NO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424301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1828800"/>
            <a:ext cx="89154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36650" y="2781300"/>
            <a:ext cx="8364538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11400" y="3886200"/>
            <a:ext cx="6934200" cy="1771650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rgbClr val="93BC10"/>
                </a:solidFill>
              </a:defRPr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69938" y="6229350"/>
            <a:ext cx="2092325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411538" y="6229350"/>
            <a:ext cx="3082925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54863" y="6229350"/>
            <a:ext cx="1981200" cy="514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29646-C4C7-4D92-ACD4-0ADF95E06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8C0A3-339B-4C6C-89A9-B3E68CBD4C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6288" y="228600"/>
            <a:ext cx="22288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9738" y="228600"/>
            <a:ext cx="65341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005DD-3ED1-4A0F-A331-4EBC90091B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228600"/>
            <a:ext cx="84201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885950"/>
            <a:ext cx="4352925" cy="4210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00625" y="1885950"/>
            <a:ext cx="4354513" cy="4210050"/>
          </a:xfrm>
        </p:spPr>
        <p:txBody>
          <a:bodyPr/>
          <a:lstStyle/>
          <a:p>
            <a:pPr lvl="0"/>
            <a:endParaRPr lang="nb-NO" noProof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BF16E-672E-4FA0-8C06-AA72F187A5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228600"/>
            <a:ext cx="84201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885950"/>
            <a:ext cx="4352925" cy="4210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0625" y="1885950"/>
            <a:ext cx="4354513" cy="4210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A3B6B-B5C9-42D0-8BCF-ED5E0BE4B2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228600"/>
            <a:ext cx="84201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885950"/>
            <a:ext cx="8859838" cy="4210050"/>
          </a:xfrm>
        </p:spPr>
        <p:txBody>
          <a:bodyPr/>
          <a:lstStyle/>
          <a:p>
            <a:pPr lvl="0"/>
            <a:endParaRPr lang="nb-NO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CF4AD-E3D5-4A2D-82F4-00753B6700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61AB8-4A71-45E0-8BCF-BAA508C0C4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43529-75FD-4D86-9B33-59452F6C75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885950"/>
            <a:ext cx="4352925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0625" y="1885950"/>
            <a:ext cx="4354513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C1722-BCE3-4F65-A87E-AF4240576E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D71F5-CB32-40DE-9882-46FD8193BC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2560E-01F3-4535-AB26-C35B0C8A0E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D5DE5-7E5C-444F-A96C-911580F271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D07FA-4944-42B7-8250-3F0A668E15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BAFCB-C165-40FF-B873-A1B5664046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9738" y="228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885950"/>
            <a:ext cx="8859838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45600" y="6400800"/>
            <a:ext cx="66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703EA927-1686-429B-88A6-53C929A8FD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3077" name="Picture 7" descr="paint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371600"/>
            <a:ext cx="89154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8" descr="paint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5500" y="6248400"/>
            <a:ext cx="89154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800" b="1" 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400" b="1" i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4528" y="2646040"/>
            <a:ext cx="8617272" cy="1143000"/>
          </a:xfrm>
        </p:spPr>
        <p:txBody>
          <a:bodyPr/>
          <a:lstStyle/>
          <a:p>
            <a:r>
              <a:rPr lang="nb-NO" sz="3600" dirty="0"/>
              <a:t>Dynamisk formuerett del </a:t>
            </a:r>
            <a:r>
              <a:rPr lang="nb-NO" sz="3600" dirty="0" smtClean="0"/>
              <a:t>III:</a:t>
            </a:r>
            <a:r>
              <a:rPr lang="nb-NO" sz="3600" dirty="0"/>
              <a:t/>
            </a:r>
            <a:br>
              <a:rPr lang="nb-NO" sz="3600" dirty="0"/>
            </a:br>
            <a:r>
              <a:rPr lang="nb-NO" sz="3600" dirty="0" smtClean="0"/>
              <a:t>Konkursrett</a:t>
            </a:r>
            <a:endParaRPr lang="nb-NO" sz="3600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65438" y="3716338"/>
            <a:ext cx="6400800" cy="2881312"/>
          </a:xfrm>
        </p:spPr>
        <p:txBody>
          <a:bodyPr/>
          <a:lstStyle/>
          <a:p>
            <a:r>
              <a:rPr lang="nb-NO" dirty="0">
                <a:solidFill>
                  <a:srgbClr val="808000"/>
                </a:solidFill>
              </a:rPr>
              <a:t>Professor Erik Røsæg</a:t>
            </a:r>
          </a:p>
          <a:p>
            <a:r>
              <a:rPr lang="nb-NO" dirty="0" smtClean="0">
                <a:solidFill>
                  <a:srgbClr val="808000"/>
                </a:solidFill>
              </a:rPr>
              <a:t>erik@rosaeg.no</a:t>
            </a:r>
            <a:endParaRPr lang="nb-NO" dirty="0">
              <a:solidFill>
                <a:srgbClr val="808000"/>
              </a:solidFill>
            </a:endParaRPr>
          </a:p>
          <a:p>
            <a:r>
              <a:rPr lang="nb-NO" dirty="0" smtClean="0">
                <a:solidFill>
                  <a:srgbClr val="808000"/>
                </a:solidFill>
              </a:rPr>
              <a:t>rosaeg.no </a:t>
            </a:r>
          </a:p>
        </p:txBody>
      </p:sp>
    </p:spTree>
    <p:extLst>
      <p:ext uri="{BB962C8B-B14F-4D97-AF65-F5344CB8AC3E}">
        <p14:creationId xmlns:p14="http://schemas.microsoft.com/office/powerpoint/2010/main" val="2312426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n-NO" dirty="0" smtClean="0"/>
              <a:t>Boet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b-NO" altLang="nn-NO" sz="2800" dirty="0" smtClean="0"/>
              <a:t>Begjæring (kkl § 60)</a:t>
            </a:r>
          </a:p>
          <a:p>
            <a:pPr>
              <a:lnSpc>
                <a:spcPct val="90000"/>
              </a:lnSpc>
            </a:pPr>
            <a:r>
              <a:rPr lang="nb-NO" altLang="nn-NO" sz="2800" dirty="0" smtClean="0"/>
              <a:t>Omkostninger (kkl §§ 67 og 73)</a:t>
            </a:r>
          </a:p>
          <a:p>
            <a:pPr lvl="1">
              <a:lnSpc>
                <a:spcPct val="90000"/>
              </a:lnSpc>
            </a:pPr>
            <a:r>
              <a:rPr lang="nb-NO" altLang="nn-NO" sz="2400" dirty="0" smtClean="0"/>
              <a:t>Begrenset i forskrift til 50 R</a:t>
            </a:r>
          </a:p>
          <a:p>
            <a:pPr>
              <a:lnSpc>
                <a:spcPct val="90000"/>
              </a:lnSpc>
            </a:pPr>
            <a:r>
              <a:rPr lang="nb-NO" altLang="nn-NO" sz="2800" dirty="0" smtClean="0"/>
              <a:t>Konkursåpning (kkl §§ 70 fg)</a:t>
            </a:r>
          </a:p>
          <a:p>
            <a:pPr>
              <a:lnSpc>
                <a:spcPct val="90000"/>
              </a:lnSpc>
            </a:pPr>
            <a:r>
              <a:rPr lang="nb-NO" altLang="nn-NO" sz="2800" dirty="0" smtClean="0"/>
              <a:t>Skiftesamling (kkl §§ 92 fg; 98)</a:t>
            </a:r>
          </a:p>
          <a:p>
            <a:pPr>
              <a:lnSpc>
                <a:spcPct val="90000"/>
              </a:lnSpc>
            </a:pPr>
            <a:r>
              <a:rPr lang="nb-NO" altLang="nn-NO" sz="2800" dirty="0" smtClean="0"/>
              <a:t>Kreditorutvalg og bostyre (kkl § 83)</a:t>
            </a:r>
          </a:p>
          <a:p>
            <a:pPr>
              <a:lnSpc>
                <a:spcPct val="90000"/>
              </a:lnSpc>
            </a:pPr>
            <a:r>
              <a:rPr lang="nb-NO" altLang="nn-NO" sz="2800" dirty="0" smtClean="0"/>
              <a:t>Revisor (kkl § 90)</a:t>
            </a:r>
          </a:p>
          <a:p>
            <a:pPr>
              <a:lnSpc>
                <a:spcPct val="90000"/>
              </a:lnSpc>
            </a:pPr>
            <a:r>
              <a:rPr lang="nb-NO" altLang="nn-NO" sz="2800" dirty="0" smtClean="0"/>
              <a:t>Tingrettens rolle (kkl §§ 99 og 120 fg)</a:t>
            </a:r>
          </a:p>
          <a:p>
            <a:pPr>
              <a:lnSpc>
                <a:spcPct val="90000"/>
              </a:lnSpc>
            </a:pPr>
            <a:r>
              <a:rPr lang="nb-NO" altLang="nn-NO" sz="2800" dirty="0" smtClean="0"/>
              <a:t>Rådighetsforbud (kkl §§ 75 og 100)</a:t>
            </a:r>
          </a:p>
        </p:txBody>
      </p:sp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4E91BEB-E5BD-4D29-BEA5-52D6C5D7FAD2}" type="slidenum">
              <a:rPr lang="en-US" altLang="en-US" smtClean="0"/>
              <a:pPr/>
              <a:t>10</a:t>
            </a:fld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n-NO" dirty="0" smtClean="0"/>
              <a:t>Behandlingen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b-NO" altLang="nn-NO" dirty="0" smtClean="0"/>
              <a:t>Inndragning av aktiva (kkl § 118)</a:t>
            </a:r>
          </a:p>
          <a:p>
            <a:r>
              <a:rPr lang="nb-NO" altLang="nn-NO" dirty="0" smtClean="0"/>
              <a:t>Fortsatt drift (kkl § 119)</a:t>
            </a:r>
          </a:p>
          <a:p>
            <a:r>
              <a:rPr lang="nb-NO" altLang="nn-NO" dirty="0" smtClean="0"/>
              <a:t>Prøving av fordringene (kkl § 111)</a:t>
            </a:r>
          </a:p>
          <a:p>
            <a:r>
              <a:rPr lang="nb-NO" altLang="nn-NO" dirty="0" smtClean="0"/>
              <a:t>Realisering av aktiva (kkl § 117 og deknl § 8-15)</a:t>
            </a:r>
          </a:p>
          <a:p>
            <a:r>
              <a:rPr lang="nb-NO" altLang="nn-NO" dirty="0" smtClean="0"/>
              <a:t>Abandonering (kkl §§ 117a fg)</a:t>
            </a:r>
          </a:p>
          <a:p>
            <a:r>
              <a:rPr lang="nb-NO" altLang="nn-NO" dirty="0" smtClean="0"/>
              <a:t>Utlodning (kkl kap XV) </a:t>
            </a:r>
          </a:p>
        </p:txBody>
      </p:sp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54DD220-A8E3-43C5-A9B8-77E0CF3A79D4}" type="slidenum">
              <a:rPr lang="en-US" altLang="en-US" smtClean="0"/>
              <a:pPr/>
              <a:t>11</a:t>
            </a:fld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n-NO" dirty="0" smtClean="0"/>
              <a:t>Avslutningen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b-NO" altLang="nn-NO" dirty="0" smtClean="0"/>
              <a:t>Innstilling (kkl § 135)</a:t>
            </a:r>
          </a:p>
          <a:p>
            <a:r>
              <a:rPr lang="nb-NO" altLang="nn-NO" dirty="0" smtClean="0"/>
              <a:t>Avslutning (kkl §§ 13</a:t>
            </a:r>
            <a:r>
              <a:rPr lang="nn-NO" altLang="nn-NO" dirty="0" smtClean="0"/>
              <a:t>7</a:t>
            </a:r>
            <a:r>
              <a:rPr lang="nb-NO" altLang="nn-NO" dirty="0" smtClean="0"/>
              <a:t> og 7</a:t>
            </a:r>
            <a:r>
              <a:rPr lang="nn-NO" altLang="nn-NO" dirty="0" smtClean="0"/>
              <a:t>4</a:t>
            </a:r>
            <a:r>
              <a:rPr lang="nb-NO" altLang="nn-NO" dirty="0" smtClean="0"/>
              <a:t>)</a:t>
            </a:r>
          </a:p>
          <a:p>
            <a:r>
              <a:rPr lang="nb-NO" altLang="nn-NO" dirty="0" smtClean="0"/>
              <a:t>Etterutlodning etc (kkl §§ 129 og 139)</a:t>
            </a:r>
          </a:p>
          <a:p>
            <a:r>
              <a:rPr lang="nb-NO" altLang="nn-NO" dirty="0" smtClean="0"/>
              <a:t>Sletting av selskap (kkl § 138)</a:t>
            </a:r>
          </a:p>
          <a:p>
            <a:r>
              <a:rPr lang="nb-NO" altLang="nn-NO" dirty="0" smtClean="0"/>
              <a:t>Vedvarende heftelse (deknl § 6-</a:t>
            </a:r>
            <a:r>
              <a:rPr lang="nn-NO" altLang="nn-NO" dirty="0" smtClean="0"/>
              <a:t>6</a:t>
            </a:r>
            <a:r>
              <a:rPr lang="nb-NO" altLang="nn-NO" dirty="0" smtClean="0"/>
              <a:t>)</a:t>
            </a:r>
          </a:p>
        </p:txBody>
      </p:sp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AD7DC4C-A183-4D4F-8021-C4E589731E42}" type="slidenum">
              <a:rPr lang="en-US" altLang="en-US" smtClean="0"/>
              <a:pPr/>
              <a:t>12</a:t>
            </a:fld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n-NO" dirty="0" smtClean="0"/>
              <a:t>Insolvenskravet (kkl. §§ 60-61)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885950"/>
            <a:ext cx="8345488" cy="4210050"/>
          </a:xfrm>
        </p:spPr>
        <p:txBody>
          <a:bodyPr/>
          <a:lstStyle/>
          <a:p>
            <a:r>
              <a:rPr lang="nb-NO" altLang="nn-NO" sz="2800" dirty="0" smtClean="0"/>
              <a:t>Insovenskravet skal sikre at konkurs bare blir åpnet når det er formålstjenelig</a:t>
            </a:r>
          </a:p>
          <a:p>
            <a:r>
              <a:rPr lang="nb-NO" altLang="nn-NO" sz="2800" dirty="0" smtClean="0"/>
              <a:t>Hovedregel: Vedvarende illikviditet</a:t>
            </a:r>
          </a:p>
          <a:p>
            <a:r>
              <a:rPr lang="nb-NO" altLang="nn-NO" sz="2800" dirty="0" smtClean="0"/>
              <a:t>Unntak: Suffisiens</a:t>
            </a:r>
          </a:p>
          <a:p>
            <a:r>
              <a:rPr lang="nb-NO" altLang="nn-NO" sz="2800" dirty="0" smtClean="0"/>
              <a:t>[Lynkurs i lesning av regnskaper]</a:t>
            </a:r>
          </a:p>
        </p:txBody>
      </p:sp>
      <p:sp>
        <p:nvSpPr>
          <p:cNvPr id="1843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8201BFF-0F17-4482-9917-8BBD658B60D4}" type="slidenum">
              <a:rPr lang="en-US" altLang="en-US" smtClean="0"/>
              <a:pPr/>
              <a:t>13</a:t>
            </a:fld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Balanse = positiv egenkapital</a:t>
            </a:r>
          </a:p>
        </p:txBody>
      </p:sp>
      <p:graphicFrame>
        <p:nvGraphicFramePr>
          <p:cNvPr id="143587" name="Group 227"/>
          <p:cNvGraphicFramePr>
            <a:graphicFrameLocks noGrp="1"/>
          </p:cNvGraphicFramePr>
          <p:nvPr>
            <p:ph type="tbl" idx="1"/>
          </p:nvPr>
        </p:nvGraphicFramePr>
        <p:xfrm>
          <a:off x="488950" y="2276475"/>
          <a:ext cx="4241800" cy="3054351"/>
        </p:xfrm>
        <a:graphic>
          <a:graphicData uri="http://schemas.openxmlformats.org/drawingml/2006/table">
            <a:tbl>
              <a:tblPr/>
              <a:tblGrid>
                <a:gridCol w="3162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OMLØPSMIDLER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370 933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ANLEGGSMIDLER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53 627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1" lang="nb-NO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1" lang="nb-NO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SUM EIENDELER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424 560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 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1" lang="nb-NO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EGENKAPITAL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362 728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KORTSIKTIG GJELD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61 832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1" lang="nb-NO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1" lang="nb-NO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SUM GJELD &amp; EGENKAPITAL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424 560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807C402-A331-44C0-BAF8-F2149754E20A}" type="slidenum">
              <a:rPr lang="en-US" altLang="en-US" smtClean="0"/>
              <a:pPr/>
              <a:t>14</a:t>
            </a:fld>
            <a:endParaRPr lang="en-US" altLang="en-US" dirty="0" smtClean="0"/>
          </a:p>
        </p:txBody>
      </p:sp>
      <p:grpSp>
        <p:nvGrpSpPr>
          <p:cNvPr id="2" name="Group 226"/>
          <p:cNvGrpSpPr>
            <a:grpSpLocks/>
          </p:cNvGrpSpPr>
          <p:nvPr/>
        </p:nvGrpSpPr>
        <p:grpSpPr bwMode="auto">
          <a:xfrm>
            <a:off x="3657600" y="1989138"/>
            <a:ext cx="3095625" cy="3744912"/>
            <a:chOff x="2304" y="1253"/>
            <a:chExt cx="1950" cy="2359"/>
          </a:xfrm>
        </p:grpSpPr>
        <p:sp>
          <p:nvSpPr>
            <p:cNvPr id="19487" name="Rectangle 6"/>
            <p:cNvSpPr>
              <a:spLocks noChangeArrowheads="1"/>
            </p:cNvSpPr>
            <p:nvPr/>
          </p:nvSpPr>
          <p:spPr bwMode="auto">
            <a:xfrm>
              <a:off x="3574" y="1253"/>
              <a:ext cx="680" cy="2359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 dirty="0"/>
            </a:p>
          </p:txBody>
        </p:sp>
        <p:sp>
          <p:nvSpPr>
            <p:cNvPr id="19488" name="Rectangle 225"/>
            <p:cNvSpPr>
              <a:spLocks noChangeArrowheads="1"/>
            </p:cNvSpPr>
            <p:nvPr/>
          </p:nvSpPr>
          <p:spPr bwMode="auto">
            <a:xfrm>
              <a:off x="2304" y="2115"/>
              <a:ext cx="681" cy="227"/>
            </a:xfrm>
            <a:prstGeom prst="rect">
              <a:avLst/>
            </a:prstGeom>
            <a:solidFill>
              <a:srgbClr val="93BC10"/>
            </a:solidFill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 dirty="0"/>
            </a:p>
          </p:txBody>
        </p:sp>
      </p:grpSp>
      <p:grpSp>
        <p:nvGrpSpPr>
          <p:cNvPr id="3" name="Group 224"/>
          <p:cNvGrpSpPr>
            <a:grpSpLocks/>
          </p:cNvGrpSpPr>
          <p:nvPr/>
        </p:nvGrpSpPr>
        <p:grpSpPr bwMode="auto">
          <a:xfrm>
            <a:off x="3657600" y="4437063"/>
            <a:ext cx="4679950" cy="1223962"/>
            <a:chOff x="2304" y="2795"/>
            <a:chExt cx="2948" cy="771"/>
          </a:xfrm>
        </p:grpSpPr>
        <p:sp>
          <p:nvSpPr>
            <p:cNvPr id="19485" name="Rectangle 5"/>
            <p:cNvSpPr>
              <a:spLocks noChangeArrowheads="1"/>
            </p:cNvSpPr>
            <p:nvPr/>
          </p:nvSpPr>
          <p:spPr bwMode="auto">
            <a:xfrm>
              <a:off x="4572" y="3067"/>
              <a:ext cx="680" cy="49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 dirty="0"/>
            </a:p>
          </p:txBody>
        </p:sp>
        <p:sp>
          <p:nvSpPr>
            <p:cNvPr id="19486" name="Rectangle 222"/>
            <p:cNvSpPr>
              <a:spLocks noChangeArrowheads="1"/>
            </p:cNvSpPr>
            <p:nvPr/>
          </p:nvSpPr>
          <p:spPr bwMode="auto">
            <a:xfrm>
              <a:off x="2304" y="2795"/>
              <a:ext cx="681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 dirty="0"/>
            </a:p>
          </p:txBody>
        </p:sp>
      </p:grpSp>
      <p:grpSp>
        <p:nvGrpSpPr>
          <p:cNvPr id="4" name="Group 228"/>
          <p:cNvGrpSpPr>
            <a:grpSpLocks/>
          </p:cNvGrpSpPr>
          <p:nvPr/>
        </p:nvGrpSpPr>
        <p:grpSpPr bwMode="auto">
          <a:xfrm>
            <a:off x="3657600" y="1989138"/>
            <a:ext cx="4679950" cy="2879725"/>
            <a:chOff x="2304" y="1253"/>
            <a:chExt cx="2948" cy="1814"/>
          </a:xfrm>
        </p:grpSpPr>
        <p:sp>
          <p:nvSpPr>
            <p:cNvPr id="19483" name="Rectangle 7"/>
            <p:cNvSpPr>
              <a:spLocks noChangeArrowheads="1"/>
            </p:cNvSpPr>
            <p:nvPr/>
          </p:nvSpPr>
          <p:spPr bwMode="auto">
            <a:xfrm>
              <a:off x="4572" y="1253"/>
              <a:ext cx="680" cy="181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 dirty="0"/>
            </a:p>
          </p:txBody>
        </p:sp>
        <p:sp>
          <p:nvSpPr>
            <p:cNvPr id="19484" name="Rectangle 216"/>
            <p:cNvSpPr>
              <a:spLocks noChangeArrowheads="1"/>
            </p:cNvSpPr>
            <p:nvPr/>
          </p:nvSpPr>
          <p:spPr bwMode="auto">
            <a:xfrm>
              <a:off x="2304" y="2523"/>
              <a:ext cx="681" cy="22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 smtClean="0"/>
              <a:t>Underbalanse = negativ egenkapital</a:t>
            </a:r>
          </a:p>
        </p:txBody>
      </p:sp>
      <p:graphicFrame>
        <p:nvGraphicFramePr>
          <p:cNvPr id="145469" name="Group 6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186825907"/>
              </p:ext>
            </p:extLst>
          </p:nvPr>
        </p:nvGraphicFramePr>
        <p:xfrm>
          <a:off x="495300" y="2205038"/>
          <a:ext cx="4386263" cy="3455989"/>
        </p:xfrm>
        <a:graphic>
          <a:graphicData uri="http://schemas.openxmlformats.org/drawingml/2006/table">
            <a:tbl>
              <a:tblPr/>
              <a:tblGrid>
                <a:gridCol w="3270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OMLØPSMIDLER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370 933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ANLEGGSMIDLER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53 627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1" lang="nb-NO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1" lang="nb-NO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SUM EIENDELER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424 560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 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1" lang="nb-NO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EGENKAPITAL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-97 272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KORTSIKTIG GJELD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521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 832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1" lang="nb-NO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1" lang="nb-NO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SUM GJELD &amp; EGENKAPITAL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424 560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34285DF-FE5C-42A0-9D8B-2AAD64711B5E}" type="slidenum">
              <a:rPr lang="en-US" altLang="en-US" smtClean="0"/>
              <a:pPr/>
              <a:t>15</a:t>
            </a:fld>
            <a:endParaRPr lang="en-US" altLang="en-US" dirty="0" smtClean="0"/>
          </a:p>
        </p:txBody>
      </p:sp>
      <p:grpSp>
        <p:nvGrpSpPr>
          <p:cNvPr id="2" name="Group 93"/>
          <p:cNvGrpSpPr>
            <a:grpSpLocks/>
          </p:cNvGrpSpPr>
          <p:nvPr/>
        </p:nvGrpSpPr>
        <p:grpSpPr bwMode="auto">
          <a:xfrm>
            <a:off x="3800475" y="2060575"/>
            <a:ext cx="4176713" cy="3744913"/>
            <a:chOff x="2394" y="1298"/>
            <a:chExt cx="2631" cy="2359"/>
          </a:xfrm>
        </p:grpSpPr>
        <p:sp>
          <p:nvSpPr>
            <p:cNvPr id="20511" name="Rectangle 4"/>
            <p:cNvSpPr>
              <a:spLocks noChangeArrowheads="1"/>
            </p:cNvSpPr>
            <p:nvPr/>
          </p:nvSpPr>
          <p:spPr bwMode="auto">
            <a:xfrm>
              <a:off x="4345" y="1298"/>
              <a:ext cx="680" cy="235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 dirty="0"/>
            </a:p>
          </p:txBody>
        </p:sp>
        <p:sp>
          <p:nvSpPr>
            <p:cNvPr id="20512" name="Rectangle 89"/>
            <p:cNvSpPr>
              <a:spLocks noChangeArrowheads="1"/>
            </p:cNvSpPr>
            <p:nvPr/>
          </p:nvSpPr>
          <p:spPr bwMode="auto">
            <a:xfrm>
              <a:off x="2394" y="2931"/>
              <a:ext cx="681" cy="18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 dirty="0"/>
            </a:p>
          </p:txBody>
        </p:sp>
      </p:grpSp>
      <p:grpSp>
        <p:nvGrpSpPr>
          <p:cNvPr id="3" name="Group 92"/>
          <p:cNvGrpSpPr>
            <a:grpSpLocks/>
          </p:cNvGrpSpPr>
          <p:nvPr/>
        </p:nvGrpSpPr>
        <p:grpSpPr bwMode="auto">
          <a:xfrm>
            <a:off x="3729038" y="3357563"/>
            <a:ext cx="2808287" cy="2376487"/>
            <a:chOff x="2349" y="2115"/>
            <a:chExt cx="1769" cy="1497"/>
          </a:xfrm>
        </p:grpSpPr>
        <p:sp>
          <p:nvSpPr>
            <p:cNvPr id="20509" name="Rectangle 3"/>
            <p:cNvSpPr>
              <a:spLocks noChangeArrowheads="1"/>
            </p:cNvSpPr>
            <p:nvPr/>
          </p:nvSpPr>
          <p:spPr bwMode="auto">
            <a:xfrm>
              <a:off x="3438" y="2115"/>
              <a:ext cx="680" cy="1497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 dirty="0"/>
            </a:p>
          </p:txBody>
        </p:sp>
        <p:sp>
          <p:nvSpPr>
            <p:cNvPr id="20510" name="Rectangle 90"/>
            <p:cNvSpPr>
              <a:spLocks noChangeArrowheads="1"/>
            </p:cNvSpPr>
            <p:nvPr/>
          </p:nvSpPr>
          <p:spPr bwMode="auto">
            <a:xfrm>
              <a:off x="2349" y="2205"/>
              <a:ext cx="681" cy="181"/>
            </a:xfrm>
            <a:prstGeom prst="rect">
              <a:avLst/>
            </a:prstGeom>
            <a:solidFill>
              <a:srgbClr val="93BC10"/>
            </a:solidFill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 dirty="0"/>
            </a:p>
          </p:txBody>
        </p:sp>
      </p:grpSp>
      <p:grpSp>
        <p:nvGrpSpPr>
          <p:cNvPr id="4" name="Group 94"/>
          <p:cNvGrpSpPr>
            <a:grpSpLocks/>
          </p:cNvGrpSpPr>
          <p:nvPr/>
        </p:nvGrpSpPr>
        <p:grpSpPr bwMode="auto">
          <a:xfrm>
            <a:off x="3800475" y="2060575"/>
            <a:ext cx="2736850" cy="2447925"/>
            <a:chOff x="2394" y="1298"/>
            <a:chExt cx="1724" cy="1542"/>
          </a:xfrm>
        </p:grpSpPr>
        <p:sp>
          <p:nvSpPr>
            <p:cNvPr id="20507" name="Rectangle 5"/>
            <p:cNvSpPr>
              <a:spLocks noChangeArrowheads="1"/>
            </p:cNvSpPr>
            <p:nvPr/>
          </p:nvSpPr>
          <p:spPr bwMode="auto">
            <a:xfrm>
              <a:off x="3438" y="1298"/>
              <a:ext cx="680" cy="81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 dirty="0"/>
            </a:p>
          </p:txBody>
        </p:sp>
        <p:sp>
          <p:nvSpPr>
            <p:cNvPr id="20508" name="Rectangle 57"/>
            <p:cNvSpPr>
              <a:spLocks noChangeArrowheads="1"/>
            </p:cNvSpPr>
            <p:nvPr/>
          </p:nvSpPr>
          <p:spPr bwMode="auto">
            <a:xfrm>
              <a:off x="2394" y="2659"/>
              <a:ext cx="681" cy="18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 smtClean="0"/>
              <a:t>Likviditet</a:t>
            </a:r>
            <a:br>
              <a:rPr lang="nb-NO" sz="3600" dirty="0" smtClean="0"/>
            </a:br>
            <a:r>
              <a:rPr lang="nb-NO" sz="3600" dirty="0" smtClean="0"/>
              <a:t>- å kunne betale ved forfall</a:t>
            </a: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0" y="1841500"/>
          <a:ext cx="4924425" cy="443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0" name="Diagram" r:id="rId3" imgW="7400815" imgH="6667643" progId="MSGraph.Chart.8">
                  <p:embed followColorScheme="full"/>
                </p:oleObj>
              </mc:Choice>
              <mc:Fallback>
                <p:oleObj name="Diagram" r:id="rId3" imgW="7400815" imgH="6667643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41500"/>
                        <a:ext cx="4924425" cy="4437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38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3944938" y="2708275"/>
          <a:ext cx="3100387" cy="263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1" name="Diagram" r:id="rId5" imgW="5210229" imgH="4419750" progId="MSGraph.Chart.8">
                  <p:embed followColorScheme="full"/>
                </p:oleObj>
              </mc:Choice>
              <mc:Fallback>
                <p:oleObj name="Diagram" r:id="rId5" imgW="5210229" imgH="4419750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4938" y="2708275"/>
                        <a:ext cx="3100387" cy="2630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F508C95-8696-4EF7-AC9E-612B13C9D86B}" type="slidenum">
              <a:rPr lang="en-US" altLang="en-US" smtClean="0"/>
              <a:pPr/>
              <a:t>16</a:t>
            </a:fld>
            <a:endParaRPr lang="en-US" altLang="en-US" dirty="0" smtClean="0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7545388" y="2349500"/>
            <a:ext cx="3114675" cy="2736850"/>
            <a:chOff x="4753" y="1207"/>
            <a:chExt cx="1962" cy="1724"/>
          </a:xfrm>
        </p:grpSpPr>
        <p:graphicFrame>
          <p:nvGraphicFramePr>
            <p:cNvPr id="2052" name="Object 8"/>
            <p:cNvGraphicFramePr>
              <a:graphicFrameLocks noChangeAspect="1"/>
            </p:cNvGraphicFramePr>
            <p:nvPr/>
          </p:nvGraphicFramePr>
          <p:xfrm>
            <a:off x="4753" y="1616"/>
            <a:ext cx="1962" cy="13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2" name="Diagram" r:id="rId7" imgW="5210229" imgH="4419750" progId="MSGraph.Chart.8">
                    <p:embed followColorScheme="full"/>
                  </p:oleObj>
                </mc:Choice>
                <mc:Fallback>
                  <p:oleObj name="Diagram" r:id="rId7" imgW="5210229" imgH="4419750" progId="MSGraph.Chart.8">
                    <p:embed followColorScheme="full"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53" y="1616"/>
                          <a:ext cx="1962" cy="131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7" name="Text Box 9"/>
            <p:cNvSpPr txBox="1">
              <a:spLocks noChangeArrowheads="1"/>
            </p:cNvSpPr>
            <p:nvPr/>
          </p:nvSpPr>
          <p:spPr bwMode="auto">
            <a:xfrm>
              <a:off x="4934" y="1207"/>
              <a:ext cx="7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sz="2000" dirty="0"/>
                <a:t>Pr. år</a:t>
              </a:r>
            </a:p>
          </p:txBody>
        </p:sp>
      </p:grpSp>
      <p:sp>
        <p:nvSpPr>
          <p:cNvPr id="2056" name="Text Box 10"/>
          <p:cNvSpPr txBox="1">
            <a:spLocks noChangeArrowheads="1"/>
          </p:cNvSpPr>
          <p:nvPr/>
        </p:nvSpPr>
        <p:spPr bwMode="auto">
          <a:xfrm>
            <a:off x="1497013" y="1700213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 dirty="0"/>
              <a:t>Pr. mnd.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464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n-NO" sz="4400" dirty="0" smtClean="0"/>
              <a:t/>
            </a:r>
            <a:br>
              <a:rPr lang="nb-NO" altLang="nn-NO" sz="4400" dirty="0" smtClean="0"/>
            </a:br>
            <a:r>
              <a:rPr lang="nb-NO" altLang="nn-NO" sz="4400" dirty="0" smtClean="0"/>
              <a:t>Plussiden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b-NO" altLang="nn-NO" sz="3200" dirty="0" smtClean="0"/>
              <a:t>Beslagsfrie eiendeler</a:t>
            </a:r>
          </a:p>
          <a:p>
            <a:pPr lvl="1"/>
            <a:r>
              <a:rPr lang="nb-NO" altLang="nn-NO" sz="3200" dirty="0" smtClean="0"/>
              <a:t>Ikke realiserbare eiendeler</a:t>
            </a:r>
          </a:p>
          <a:p>
            <a:pPr lvl="1"/>
            <a:r>
              <a:rPr lang="nb-NO" altLang="nn-NO" sz="3200" dirty="0" smtClean="0"/>
              <a:t>Særlig illikvide eiendeler (kkl § 61, jfr. kkl §§ 72 og 153)</a:t>
            </a:r>
          </a:p>
          <a:p>
            <a:pPr lvl="1"/>
            <a:r>
              <a:rPr lang="nb-NO" altLang="nn-NO" sz="3200" dirty="0" smtClean="0"/>
              <a:t>Betingede rettigheter</a:t>
            </a:r>
          </a:p>
          <a:p>
            <a:pPr lvl="1"/>
            <a:r>
              <a:rPr lang="nb-NO" altLang="nn-NO" sz="3200" dirty="0" smtClean="0"/>
              <a:t>Fluktuerende verdier</a:t>
            </a:r>
          </a:p>
          <a:p>
            <a:pPr lvl="1"/>
            <a:r>
              <a:rPr lang="nb-NO" altLang="nn-NO" sz="3200" dirty="0" smtClean="0"/>
              <a:t>Verdsetting basert på fortsatt drift?</a:t>
            </a:r>
          </a:p>
        </p:txBody>
      </p:sp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D1E9BBA-F5B9-4FD2-8D81-93900BADE8FA}" type="slidenum">
              <a:rPr lang="en-US" altLang="en-US" smtClean="0"/>
              <a:pPr/>
              <a:t>17</a:t>
            </a:fld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n-NO" altLang="nn-NO" sz="4400" dirty="0" smtClean="0"/>
              <a:t>M</a:t>
            </a:r>
            <a:r>
              <a:rPr lang="nb-NO" altLang="nn-NO" sz="4400" dirty="0" smtClean="0"/>
              <a:t>inussiden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b-NO" altLang="nn-NO" dirty="0" smtClean="0"/>
              <a:t>Fordringer som ikke kan gjøres gjeldende i konkurs (deknl § 7-13)</a:t>
            </a:r>
          </a:p>
          <a:p>
            <a:pPr lvl="1"/>
            <a:r>
              <a:rPr lang="nb-NO" altLang="nn-NO" dirty="0" smtClean="0"/>
              <a:t>Fordringer basert på omstøtelige transaksjoner (deknl § 5-1)</a:t>
            </a:r>
          </a:p>
          <a:p>
            <a:pPr lvl="1"/>
            <a:r>
              <a:rPr lang="nb-NO" altLang="nn-NO" dirty="0" smtClean="0"/>
              <a:t>Uforfalte fordringer</a:t>
            </a:r>
          </a:p>
          <a:p>
            <a:pPr lvl="1"/>
            <a:r>
              <a:rPr lang="nb-NO" altLang="nn-NO" dirty="0" smtClean="0"/>
              <a:t>Tvilsomme fordringer</a:t>
            </a:r>
          </a:p>
          <a:p>
            <a:pPr lvl="1"/>
            <a:r>
              <a:rPr lang="nb-NO" altLang="nn-NO" dirty="0" smtClean="0"/>
              <a:t>Betingede fordringer</a:t>
            </a:r>
          </a:p>
          <a:p>
            <a:pPr lvl="1"/>
            <a:r>
              <a:rPr lang="nb-NO" altLang="nn-NO" dirty="0" smtClean="0"/>
              <a:t>Betydning av muligheten for en løsning med kreditorene</a:t>
            </a:r>
          </a:p>
          <a:p>
            <a:pPr lvl="1"/>
            <a:endParaRPr lang="nb-NO" altLang="nn-NO" dirty="0" smtClean="0"/>
          </a:p>
        </p:txBody>
      </p:sp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294F27C-C8D3-4C40-8142-5F9322D180B1}" type="slidenum">
              <a:rPr lang="en-US" altLang="en-US" smtClean="0"/>
              <a:pPr/>
              <a:t>18</a:t>
            </a:fld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n-NO" dirty="0" smtClean="0"/>
              <a:t>[Presumsjonsregler]</a:t>
            </a:r>
            <a:endParaRPr lang="nb-NO" altLang="nn-NO" dirty="0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b-NO" altLang="nn-NO" dirty="0" smtClean="0"/>
              <a:t>Skyldnerens erkjennelse (kkl § 62)</a:t>
            </a:r>
          </a:p>
          <a:p>
            <a:r>
              <a:rPr lang="nb-NO" altLang="nn-NO" dirty="0" smtClean="0"/>
              <a:t>Betalingsstansning (kkl § 62)</a:t>
            </a:r>
          </a:p>
          <a:p>
            <a:r>
              <a:rPr lang="nb-NO" altLang="nn-NO" dirty="0" smtClean="0"/>
              <a:t>Intet til utlegg (kkl § 62)</a:t>
            </a:r>
          </a:p>
          <a:p>
            <a:r>
              <a:rPr lang="nb-NO" altLang="nn-NO" dirty="0" smtClean="0"/>
              <a:t>Konkursvarsel mot skyldneren (kkl § 63</a:t>
            </a:r>
            <a:r>
              <a:rPr lang="nb-NO" altLang="nn-NO" dirty="0" smtClean="0"/>
              <a:t>)</a:t>
            </a:r>
            <a:endParaRPr lang="nb-NO" altLang="nn-NO" dirty="0" smtClean="0"/>
          </a:p>
        </p:txBody>
      </p:sp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5F0843D-3B71-4E00-8520-CF6576EC4E18}" type="slidenum">
              <a:rPr lang="en-US" altLang="en-US" smtClean="0"/>
              <a:pPr/>
              <a:t>19</a:t>
            </a:fld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cap="none" dirty="0" smtClean="0"/>
              <a:t>Pensum og </a:t>
            </a:r>
            <a:r>
              <a:rPr lang="nb-NO" cap="none" dirty="0" smtClean="0"/>
              <a:t>læringskrav</a:t>
            </a:r>
            <a:endParaRPr lang="nb-NO" cap="non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Hva en konkurs innebærer</a:t>
            </a:r>
          </a:p>
          <a:p>
            <a:pPr lvl="0"/>
            <a:r>
              <a:rPr lang="nb-NO" dirty="0"/>
              <a:t>Hva som skal til for at konkurs åpnes, insolvensbegrepet</a:t>
            </a:r>
          </a:p>
          <a:p>
            <a:pPr lvl="0"/>
            <a:r>
              <a:rPr lang="nb-NO" dirty="0"/>
              <a:t>De sentrale reglene om debitors kontrakter. Boets inntreden i kontraktene.</a:t>
            </a:r>
          </a:p>
          <a:p>
            <a:pPr lvl="0"/>
            <a:r>
              <a:rPr lang="nb-NO" dirty="0"/>
              <a:t>Grunnleggende regler om omstøtelse</a:t>
            </a:r>
          </a:p>
        </p:txBody>
      </p:sp>
    </p:spTree>
    <p:extLst>
      <p:ext uri="{BB962C8B-B14F-4D97-AF65-F5344CB8AC3E}">
        <p14:creationId xmlns:p14="http://schemas.microsoft.com/office/powerpoint/2010/main" val="858538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nb-NO" altLang="nn-NO" cap="none" dirty="0" smtClean="0"/>
              <a:t>Hva skal dras inn i gjeldsforfølgningen?</a:t>
            </a:r>
            <a:br>
              <a:rPr lang="nb-NO" altLang="nn-NO" cap="none" dirty="0" smtClean="0"/>
            </a:br>
            <a:r>
              <a:rPr lang="nb-NO" altLang="nn-NO" cap="none" dirty="0" smtClean="0">
                <a:solidFill>
                  <a:srgbClr val="808000"/>
                </a:solidFill>
              </a:rPr>
              <a:t>-Det debitor eier. Kontrakter</a:t>
            </a:r>
            <a:endParaRPr lang="nb-NO" cap="none" dirty="0">
              <a:solidFill>
                <a:srgbClr val="808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D61AB8-4A71-45E0-8BCF-BAA508C0C42F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141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n-NO" dirty="0" smtClean="0"/>
              <a:t>Hovedregelen (deknl § 2-2)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b-NO" altLang="nn-NO" dirty="0" smtClean="0"/>
              <a:t>tilhører skyldneren</a:t>
            </a:r>
          </a:p>
          <a:p>
            <a:r>
              <a:rPr lang="nb-NO" altLang="nn-NO" dirty="0" smtClean="0"/>
              <a:t>på beslagstiden</a:t>
            </a:r>
          </a:p>
          <a:p>
            <a:r>
              <a:rPr lang="nb-NO" altLang="nn-NO" dirty="0" smtClean="0"/>
              <a:t>som kan … omgjøres i penger</a:t>
            </a:r>
          </a:p>
          <a:p>
            <a:r>
              <a:rPr lang="nb-NO" altLang="nn-NO" dirty="0" smtClean="0"/>
              <a:t>De ”reelle” eierforholdene er avgjørende (Rt 1935 981 (Bygland-dommen))</a:t>
            </a:r>
          </a:p>
        </p:txBody>
      </p:sp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D3ED18-5CEA-4BFF-AD6C-756D618E826D}" type="slidenum">
              <a:rPr lang="en-US" altLang="en-US" smtClean="0"/>
              <a:pPr/>
              <a:t>21</a:t>
            </a:fld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Realitet og formalitet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3600" dirty="0" smtClean="0"/>
              <a:t>Vår higen etter det reelle forhold</a:t>
            </a:r>
          </a:p>
          <a:p>
            <a:r>
              <a:rPr lang="nb-NO" sz="3600" dirty="0" smtClean="0"/>
              <a:t>Hva kjennetegner den underliggende realiteten?</a:t>
            </a:r>
          </a:p>
          <a:p>
            <a:r>
              <a:rPr lang="nb-NO" sz="3600" dirty="0" smtClean="0"/>
              <a:t>Hva gir den klareste argumentasjonen?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D61AB8-4A71-45E0-8BCF-BAA508C0C42F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163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n-NO" dirty="0" smtClean="0"/>
              <a:t>Noen vanlige innvendinger mot beslag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altLang="nn-NO" dirty="0" smtClean="0"/>
              <a:t>Debitor har blitt tilført et formuesgode</a:t>
            </a:r>
            <a:br>
              <a:rPr lang="nb-NO" altLang="nn-NO" dirty="0" smtClean="0"/>
            </a:br>
            <a:r>
              <a:rPr lang="nb-NO" altLang="nn-NO" dirty="0" smtClean="0"/>
              <a:t>Rt 2000 1360 Lena maskin</a:t>
            </a:r>
          </a:p>
          <a:p>
            <a:r>
              <a:rPr lang="nb-NO" altLang="nn-NO" dirty="0" smtClean="0"/>
              <a:t>Kreditor har ikke villet gi kreditt</a:t>
            </a:r>
          </a:p>
          <a:p>
            <a:r>
              <a:rPr lang="nb-NO" altLang="nn-NO" dirty="0" smtClean="0"/>
              <a:t>Debitors eiendomsrett er ugyldig</a:t>
            </a:r>
          </a:p>
          <a:p>
            <a:r>
              <a:rPr lang="nb-NO" altLang="nn-NO" dirty="0" smtClean="0"/>
              <a:t>Debitors eiendomsrett er betinget av </a:t>
            </a:r>
            <a:r>
              <a:rPr lang="nb-NO" altLang="nn-NO" dirty="0" smtClean="0"/>
              <a:t>motytelse</a:t>
            </a:r>
            <a:endParaRPr lang="nb-NO" altLang="nn-NO" dirty="0" smtClean="0"/>
          </a:p>
        </p:txBody>
      </p:sp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AA749A8-891D-4525-A5CF-BD60C3868498}" type="slidenum">
              <a:rPr lang="en-US" altLang="en-US" smtClean="0"/>
              <a:pPr/>
              <a:t>23</a:t>
            </a:fld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Kontrakter i konkurs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Kontrakter er et formuesgode som kan beslaglegges</a:t>
            </a:r>
          </a:p>
          <a:p>
            <a:pPr lvl="1"/>
            <a:r>
              <a:rPr lang="nb-NO" dirty="0" smtClean="0"/>
              <a:t>Nettobeslag (beholder </a:t>
            </a:r>
            <a:r>
              <a:rPr lang="nb-NO" dirty="0" err="1" smtClean="0"/>
              <a:t>kontraktsgjstanden</a:t>
            </a:r>
            <a:r>
              <a:rPr lang="nb-NO" dirty="0" smtClean="0"/>
              <a:t> mot å betale dividende av kontraktssummen)</a:t>
            </a:r>
          </a:p>
          <a:p>
            <a:pPr lvl="1"/>
            <a:r>
              <a:rPr lang="nb-NO" dirty="0" smtClean="0"/>
              <a:t>Bruttobeslag (boet «trer inn»)</a:t>
            </a:r>
          </a:p>
          <a:p>
            <a:r>
              <a:rPr lang="nb-NO" dirty="0" smtClean="0"/>
              <a:t>Forholdet til heving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D61AB8-4A71-45E0-8BCF-BAA508C0C42F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586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Nettobeslag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Overlevering før </a:t>
            </a:r>
            <a:r>
              <a:rPr lang="nb-NO" dirty="0" err="1" smtClean="0"/>
              <a:t>boåpning</a:t>
            </a:r>
            <a:r>
              <a:rPr lang="nb-NO" dirty="0" smtClean="0"/>
              <a:t> er avgjørende for om boet kan ta nettobeslag</a:t>
            </a:r>
          </a:p>
          <a:p>
            <a:pPr lvl="1"/>
            <a:r>
              <a:rPr lang="nb-NO" dirty="0" smtClean="0"/>
              <a:t>Stansingsrett</a:t>
            </a:r>
          </a:p>
          <a:p>
            <a:pPr lvl="1"/>
            <a:r>
              <a:rPr lang="nb-NO" dirty="0" smtClean="0"/>
              <a:t>Overlevering etter </a:t>
            </a:r>
            <a:r>
              <a:rPr lang="nb-NO" dirty="0" err="1" smtClean="0"/>
              <a:t>boåpning</a:t>
            </a:r>
            <a:endParaRPr lang="nb-NO" dirty="0" smtClean="0"/>
          </a:p>
          <a:p>
            <a:pPr lvl="1"/>
            <a:r>
              <a:rPr lang="nb-NO" dirty="0" smtClean="0"/>
              <a:t>Eiendomsrettens overgang</a:t>
            </a:r>
          </a:p>
          <a:p>
            <a:pPr lvl="1"/>
            <a:r>
              <a:rPr lang="nb-NO" dirty="0" smtClean="0"/>
              <a:t>Hevingsrett</a:t>
            </a:r>
          </a:p>
          <a:p>
            <a:pPr lvl="1"/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D61AB8-4A71-45E0-8BCF-BAA508C0C42F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264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6964FF9-FC4A-44EC-B7CA-A849CEB8BEE2}" type="slidenum">
              <a:rPr lang="en-US" altLang="en-US" smtClean="0"/>
              <a:pPr/>
              <a:t>26</a:t>
            </a:fld>
            <a:endParaRPr lang="en-US" altLang="en-US" smtClean="0"/>
          </a:p>
        </p:txBody>
      </p:sp>
      <p:sp>
        <p:nvSpPr>
          <p:cNvPr id="3277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n-NO" dirty="0" err="1"/>
              <a:t>S</a:t>
            </a:r>
            <a:r>
              <a:rPr lang="nb-NO" altLang="nn-NO" dirty="0" err="1" smtClean="0"/>
              <a:t>tansningsrett</a:t>
            </a:r>
            <a:r>
              <a:rPr lang="nb-NO" altLang="nn-NO" dirty="0" smtClean="0"/>
              <a:t> </a:t>
            </a:r>
            <a:r>
              <a:rPr lang="nb-NO" altLang="nn-NO" dirty="0" smtClean="0"/>
              <a:t>(deknl § 7-2)</a:t>
            </a: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nb-NO" altLang="nn-NO" sz="2000" dirty="0" smtClean="0"/>
              <a:t>Sammenhengen med </a:t>
            </a:r>
            <a:r>
              <a:rPr lang="nb-NO" altLang="nn-NO" sz="2000" dirty="0" err="1" smtClean="0"/>
              <a:t>konraktsrettslig</a:t>
            </a:r>
            <a:r>
              <a:rPr lang="nb-NO" altLang="nn-NO" sz="2000" dirty="0" smtClean="0"/>
              <a:t> tilbakeholdsrett (kjl §§ 10 og 61, </a:t>
            </a:r>
            <a:r>
              <a:rPr lang="nb-NO" altLang="nn-NO" sz="2000" dirty="0" err="1" smtClean="0"/>
              <a:t>avhendingsl</a:t>
            </a:r>
            <a:r>
              <a:rPr lang="nb-NO" altLang="nn-NO" sz="2000" dirty="0" smtClean="0"/>
              <a:t> § 5-5)</a:t>
            </a:r>
          </a:p>
          <a:p>
            <a:pPr>
              <a:lnSpc>
                <a:spcPct val="80000"/>
              </a:lnSpc>
            </a:pPr>
            <a:r>
              <a:rPr lang="nb-NO" altLang="nn-NO" sz="2000" dirty="0" smtClean="0"/>
              <a:t>Sammenhengen med </a:t>
            </a:r>
            <a:r>
              <a:rPr lang="nb-NO" altLang="nn-NO" sz="2000" dirty="0" err="1" smtClean="0"/>
              <a:t>beslagsretten</a:t>
            </a:r>
            <a:r>
              <a:rPr lang="nb-NO" altLang="nn-NO" sz="2000" dirty="0" smtClean="0"/>
              <a:t> (deknl § 2-2)</a:t>
            </a:r>
          </a:p>
          <a:p>
            <a:pPr>
              <a:lnSpc>
                <a:spcPct val="80000"/>
              </a:lnSpc>
            </a:pPr>
            <a:r>
              <a:rPr lang="nb-NO" altLang="nn-NO" sz="2000" dirty="0" smtClean="0"/>
              <a:t>Virkning som separatistrett</a:t>
            </a:r>
          </a:p>
          <a:p>
            <a:pPr>
              <a:lnSpc>
                <a:spcPct val="80000"/>
              </a:lnSpc>
            </a:pPr>
            <a:r>
              <a:rPr lang="nb-NO" altLang="nn-NO" sz="2000" dirty="0" smtClean="0"/>
              <a:t>Kan gjøre gjeldende uten spesiell rettsvernakt</a:t>
            </a:r>
          </a:p>
          <a:p>
            <a:pPr>
              <a:lnSpc>
                <a:spcPct val="80000"/>
              </a:lnSpc>
            </a:pPr>
            <a:r>
              <a:rPr lang="nb-NO" altLang="nn-NO" sz="2000" dirty="0" smtClean="0"/>
              <a:t>Må gjennomføres</a:t>
            </a:r>
          </a:p>
          <a:p>
            <a:pPr>
              <a:lnSpc>
                <a:spcPct val="80000"/>
              </a:lnSpc>
            </a:pPr>
            <a:r>
              <a:rPr lang="nb-NO" altLang="nn-NO" sz="2000" dirty="0" smtClean="0"/>
              <a:t>Stansning er ikke nødvendig om overleveringen skjer til boet (deknl § 7-9)</a:t>
            </a:r>
          </a:p>
          <a:p>
            <a:pPr>
              <a:lnSpc>
                <a:spcPct val="80000"/>
              </a:lnSpc>
            </a:pPr>
            <a:r>
              <a:rPr lang="nb-NO" altLang="nn-NO" sz="2000" dirty="0" smtClean="0"/>
              <a:t>Alternativer til stansning</a:t>
            </a:r>
          </a:p>
          <a:p>
            <a:pPr lvl="1">
              <a:lnSpc>
                <a:spcPct val="80000"/>
              </a:lnSpc>
            </a:pPr>
            <a:r>
              <a:rPr lang="nb-NO" altLang="nn-NO" sz="1800" dirty="0" smtClean="0"/>
              <a:t>Levering med hevingsforbehold (kjl § 54(4), </a:t>
            </a:r>
            <a:r>
              <a:rPr lang="nb-NO" altLang="nn-NO" sz="1800" dirty="0" err="1" smtClean="0"/>
              <a:t>avhendingsl</a:t>
            </a:r>
            <a:r>
              <a:rPr lang="nb-NO" altLang="nn-NO" sz="1800" dirty="0" smtClean="0"/>
              <a:t> § 5-3(4)</a:t>
            </a:r>
          </a:p>
          <a:p>
            <a:pPr lvl="1">
              <a:lnSpc>
                <a:spcPct val="80000"/>
              </a:lnSpc>
            </a:pPr>
            <a:r>
              <a:rPr lang="nb-NO" altLang="nn-NO" sz="1800" dirty="0" smtClean="0"/>
              <a:t>Levering mot salgspant (pantel §§ 3-17 og 3-22, tingl § 21(3))</a:t>
            </a:r>
          </a:p>
          <a:p>
            <a:pPr>
              <a:lnSpc>
                <a:spcPct val="80000"/>
              </a:lnSpc>
            </a:pPr>
            <a:r>
              <a:rPr lang="nb-NO" altLang="nn-NO" sz="2000" dirty="0" smtClean="0"/>
              <a:t>Begrunnelse for stansningsretten</a:t>
            </a:r>
          </a:p>
        </p:txBody>
      </p:sp>
    </p:spTree>
    <p:extLst>
      <p:ext uri="{BB962C8B-B14F-4D97-AF65-F5344CB8AC3E}">
        <p14:creationId xmlns:p14="http://schemas.microsoft.com/office/powerpoint/2010/main" val="379694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58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58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58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58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583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583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583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583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583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n-NO" dirty="0" smtClean="0"/>
              <a:t>Bruttobeslag</a:t>
            </a:r>
            <a:endParaRPr lang="nb-NO" altLang="nn-NO" dirty="0" smtClean="0"/>
          </a:p>
        </p:txBody>
      </p:sp>
      <p:sp>
        <p:nvSpPr>
          <p:cNvPr id="4915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b-NO" altLang="nn-NO" sz="2800" dirty="0" smtClean="0"/>
              <a:t>Inntreden (deknl §§ 7-3 fg)</a:t>
            </a:r>
          </a:p>
          <a:p>
            <a:pPr lvl="1">
              <a:lnSpc>
                <a:spcPct val="90000"/>
              </a:lnSpc>
            </a:pPr>
            <a:r>
              <a:rPr lang="nb-NO" altLang="nn-NO" sz="2400" dirty="0" smtClean="0"/>
              <a:t>Rett til inntreden (</a:t>
            </a:r>
            <a:r>
              <a:rPr lang="nb-NO" altLang="nn-NO" sz="2400" dirty="0" err="1" smtClean="0"/>
              <a:t>deknl</a:t>
            </a:r>
            <a:r>
              <a:rPr lang="nb-NO" altLang="nn-NO" sz="2400" dirty="0" smtClean="0"/>
              <a:t> § 7-3)</a:t>
            </a:r>
          </a:p>
          <a:p>
            <a:pPr lvl="1">
              <a:lnSpc>
                <a:spcPct val="90000"/>
              </a:lnSpc>
            </a:pPr>
            <a:r>
              <a:rPr lang="nb-NO" altLang="nn-NO" sz="2400" dirty="0" smtClean="0"/>
              <a:t>Avtalens vilkår (deknl § 7-4(1))</a:t>
            </a:r>
          </a:p>
          <a:p>
            <a:pPr lvl="1">
              <a:lnSpc>
                <a:spcPct val="90000"/>
              </a:lnSpc>
            </a:pPr>
            <a:r>
              <a:rPr lang="nb-NO" altLang="nn-NO" sz="2400" dirty="0" smtClean="0"/>
              <a:t>Oppdeling av kontrakten (deknl § 7-4(2))</a:t>
            </a:r>
          </a:p>
          <a:p>
            <a:pPr lvl="1">
              <a:lnSpc>
                <a:spcPct val="90000"/>
              </a:lnSpc>
            </a:pPr>
            <a:r>
              <a:rPr lang="nb-NO" altLang="nn-NO" sz="2400" dirty="0" smtClean="0"/>
              <a:t>Sikkerhet (deknl §  7-5)</a:t>
            </a:r>
          </a:p>
          <a:p>
            <a:pPr lvl="1">
              <a:lnSpc>
                <a:spcPct val="90000"/>
              </a:lnSpc>
            </a:pPr>
            <a:r>
              <a:rPr lang="nb-NO" altLang="nn-NO" sz="2400" dirty="0" smtClean="0"/>
              <a:t>Oppsigelsesadgang (</a:t>
            </a:r>
            <a:r>
              <a:rPr lang="nb-NO" altLang="nn-NO" sz="2400" dirty="0" err="1" smtClean="0"/>
              <a:t>deknl</a:t>
            </a:r>
            <a:r>
              <a:rPr lang="nb-NO" altLang="nn-NO" sz="2400" dirty="0" smtClean="0"/>
              <a:t> § 7-6)</a:t>
            </a:r>
          </a:p>
          <a:p>
            <a:pPr>
              <a:lnSpc>
                <a:spcPct val="90000"/>
              </a:lnSpc>
            </a:pPr>
            <a:r>
              <a:rPr lang="nb-NO" altLang="nn-NO" sz="2800" dirty="0" smtClean="0"/>
              <a:t>Hevingsrett (deknl </a:t>
            </a:r>
            <a:r>
              <a:rPr lang="nb-NO" altLang="nn-NO" sz="2800" dirty="0" smtClean="0"/>
              <a:t>§§ 7-3 og 7-7</a:t>
            </a:r>
            <a:r>
              <a:rPr lang="nb-NO" altLang="nn-NO" sz="28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nb-NO" altLang="nn-NO" sz="2800" dirty="0" smtClean="0"/>
              <a:t>[Beslag av andre kontraktstyper </a:t>
            </a:r>
            <a:br>
              <a:rPr lang="nb-NO" altLang="nn-NO" sz="2800" dirty="0" smtClean="0"/>
            </a:br>
            <a:r>
              <a:rPr lang="nb-NO" altLang="nn-NO" sz="2800" dirty="0" smtClean="0"/>
              <a:t>(</a:t>
            </a:r>
            <a:r>
              <a:rPr lang="nb-NO" altLang="nn-NO" sz="2800" dirty="0" err="1" smtClean="0"/>
              <a:t>deknl</a:t>
            </a:r>
            <a:r>
              <a:rPr lang="nb-NO" altLang="nn-NO" sz="2800" dirty="0" smtClean="0"/>
              <a:t> §§ 7-10 fg)] </a:t>
            </a:r>
          </a:p>
        </p:txBody>
      </p:sp>
      <p:sp>
        <p:nvSpPr>
          <p:cNvPr id="491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984EEBD-3E88-4A13-9347-0469A4877200}" type="slidenum">
              <a:rPr lang="en-US" altLang="en-US" smtClean="0"/>
              <a:pPr/>
              <a:t>27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nb-NO" altLang="nn-NO" cap="none" dirty="0" smtClean="0"/>
              <a:t>Hva skal dras inn i gjeldsforfølgningen?</a:t>
            </a:r>
            <a:br>
              <a:rPr lang="nb-NO" altLang="nn-NO" cap="none" dirty="0" smtClean="0"/>
            </a:br>
            <a:r>
              <a:rPr lang="nb-NO" altLang="nn-NO" cap="none" dirty="0" smtClean="0">
                <a:solidFill>
                  <a:srgbClr val="808000"/>
                </a:solidFill>
              </a:rPr>
              <a:t>-Det som omstøtes</a:t>
            </a:r>
            <a:endParaRPr lang="nb-NO" cap="none" dirty="0">
              <a:solidFill>
                <a:srgbClr val="808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D61AB8-4A71-45E0-8BCF-BAA508C0C42F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833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Generelt om omstøtelse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Rettsvern og omstøtelse</a:t>
            </a:r>
          </a:p>
          <a:p>
            <a:r>
              <a:rPr lang="nb-NO" dirty="0" smtClean="0"/>
              <a:t>Objektiv regler</a:t>
            </a:r>
          </a:p>
          <a:p>
            <a:r>
              <a:rPr lang="nb-NO" dirty="0" smtClean="0"/>
              <a:t>Subjektive regler</a:t>
            </a:r>
          </a:p>
          <a:p>
            <a:r>
              <a:rPr lang="nb-NO" dirty="0" smtClean="0"/>
              <a:t>[Virkningen av omstøtelse]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D61AB8-4A71-45E0-8BCF-BAA508C0C42F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38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Hvorfor er konkurs viktig for alle jurister?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Pengeproblemer er vanlig</a:t>
            </a:r>
          </a:p>
          <a:p>
            <a:r>
              <a:rPr lang="nb-NO" dirty="0" smtClean="0"/>
              <a:t>Hva skjer om klienten går konkurs?</a:t>
            </a:r>
          </a:p>
          <a:p>
            <a:r>
              <a:rPr lang="nb-NO" dirty="0" smtClean="0"/>
              <a:t>Hva skjer om klientens partner eller medkontrahent går konkurs?</a:t>
            </a:r>
          </a:p>
          <a:p>
            <a:r>
              <a:rPr lang="nb-NO" dirty="0" smtClean="0"/>
              <a:t>Mulig å sikre seg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D61AB8-4A71-45E0-8BCF-BAA508C0C42F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108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n-NO" dirty="0" err="1" smtClean="0"/>
              <a:t>Fristdagen</a:t>
            </a:r>
            <a:r>
              <a:rPr lang="nb-NO" altLang="nn-NO" dirty="0" smtClean="0"/>
              <a:t> (deknl § 1-2)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b-NO" altLang="nn-NO" dirty="0" smtClean="0"/>
              <a:t>Hovedregel: Begjæringsdagen</a:t>
            </a:r>
          </a:p>
          <a:p>
            <a:r>
              <a:rPr lang="nb-NO" altLang="nn-NO" dirty="0" smtClean="0"/>
              <a:t>Fortsettelsessynspunktet</a:t>
            </a:r>
          </a:p>
        </p:txBody>
      </p:sp>
      <p:sp>
        <p:nvSpPr>
          <p:cNvPr id="389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7E748D4-9403-450C-88C7-97D976A38314}" type="slidenum">
              <a:rPr lang="en-US" altLang="en-US" smtClean="0"/>
              <a:pPr/>
              <a:t>30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152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n-NO" dirty="0" smtClean="0"/>
              <a:t>Ekstraordinær betaling</a:t>
            </a:r>
            <a:br>
              <a:rPr lang="nb-NO" altLang="nn-NO" dirty="0" smtClean="0"/>
            </a:br>
            <a:r>
              <a:rPr lang="nb-NO" altLang="nn-NO" dirty="0" smtClean="0"/>
              <a:t>(deknl § 5-5)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b-NO" altLang="nn-NO" sz="2800" dirty="0" smtClean="0"/>
              <a:t>Oversikt over regelen</a:t>
            </a:r>
          </a:p>
          <a:p>
            <a:r>
              <a:rPr lang="nb-NO" altLang="nn-NO" sz="2800" dirty="0" smtClean="0"/>
              <a:t>Begrunnelse</a:t>
            </a:r>
          </a:p>
          <a:p>
            <a:r>
              <a:rPr lang="nb-NO" altLang="nn-NO" sz="2800" dirty="0" smtClean="0"/>
              <a:t>Usedvanlig betalingsmiddel</a:t>
            </a:r>
          </a:p>
          <a:p>
            <a:r>
              <a:rPr lang="nb-NO" altLang="nn-NO" sz="2800" dirty="0" smtClean="0"/>
              <a:t>Før normal betalingstid</a:t>
            </a:r>
          </a:p>
          <a:p>
            <a:r>
              <a:rPr lang="nb-NO" altLang="nn-NO" sz="2800" dirty="0" smtClean="0"/>
              <a:t>Beløp som betydelig forringer betalingsevnen (Rt 1999</a:t>
            </a:r>
            <a:r>
              <a:rPr lang="nn-NO" altLang="nn-NO" sz="2800" dirty="0" smtClean="0"/>
              <a:t> 64 </a:t>
            </a:r>
            <a:r>
              <a:rPr lang="nn-NO" altLang="nn-NO" sz="2800" dirty="0" err="1" smtClean="0"/>
              <a:t>Teamcon</a:t>
            </a:r>
            <a:r>
              <a:rPr lang="nn-NO" altLang="nn-NO" sz="2800" dirty="0" smtClean="0"/>
              <a:t>)</a:t>
            </a:r>
            <a:endParaRPr lang="nb-NO" altLang="nn-NO" sz="2800" dirty="0" smtClean="0"/>
          </a:p>
          <a:p>
            <a:r>
              <a:rPr lang="nb-NO" altLang="nn-NO" sz="2800" dirty="0" smtClean="0"/>
              <a:t>Ordinær- unntaket (</a:t>
            </a:r>
            <a:r>
              <a:rPr lang="nn-NO" altLang="nn-NO" sz="2800" dirty="0" smtClean="0"/>
              <a:t>Rt 1997 1623 Royal Christiania, Rt 1995 222 Direkte reklame)</a:t>
            </a:r>
            <a:endParaRPr lang="nb-NO" altLang="nn-NO" sz="2800" dirty="0" smtClean="0"/>
          </a:p>
          <a:p>
            <a:r>
              <a:rPr lang="nb-NO" altLang="nn-NO" sz="2800" dirty="0" smtClean="0"/>
              <a:t>Siste ledd: Forholdet til deknl § 5-7</a:t>
            </a:r>
          </a:p>
        </p:txBody>
      </p:sp>
      <p:sp>
        <p:nvSpPr>
          <p:cNvPr id="409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5CD46D3-0F1F-4314-84F7-773BD203E427}" type="slidenum">
              <a:rPr lang="en-US" altLang="en-US" smtClean="0"/>
              <a:pPr/>
              <a:t>31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2486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n-NO" sz="3600" dirty="0" smtClean="0"/>
              <a:t>Subjektiv omstøtelse (deknl § 5-9)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859838" cy="4210050"/>
          </a:xfrm>
        </p:spPr>
        <p:txBody>
          <a:bodyPr/>
          <a:lstStyle/>
          <a:p>
            <a:r>
              <a:rPr lang="nb-NO" altLang="nn-NO" sz="1800" dirty="0" smtClean="0"/>
              <a:t>Oversikt over regelen</a:t>
            </a:r>
          </a:p>
          <a:p>
            <a:r>
              <a:rPr lang="nb-NO" altLang="nn-NO" sz="1800" dirty="0" smtClean="0"/>
              <a:t>Begrunnelse</a:t>
            </a:r>
          </a:p>
          <a:p>
            <a:r>
              <a:rPr lang="nb-NO" altLang="nn-NO" sz="1800" dirty="0" smtClean="0"/>
              <a:t>Disposisjon</a:t>
            </a:r>
          </a:p>
          <a:p>
            <a:pPr lvl="1"/>
            <a:r>
              <a:rPr lang="nb-NO" altLang="nn-NO" sz="1600" dirty="0" smtClean="0"/>
              <a:t>Avgrensing mot faktiske handlinger?</a:t>
            </a:r>
          </a:p>
          <a:p>
            <a:pPr lvl="1"/>
            <a:r>
              <a:rPr lang="nb-NO" altLang="nn-NO" sz="1600" dirty="0" smtClean="0"/>
              <a:t>Avgrensing mot utlegg?</a:t>
            </a:r>
          </a:p>
          <a:p>
            <a:r>
              <a:rPr lang="nb-NO" altLang="nn-NO" sz="1800" dirty="0" err="1" smtClean="0"/>
              <a:t>Kreditorkadelig</a:t>
            </a:r>
            <a:r>
              <a:rPr lang="nb-NO" altLang="nn-NO" sz="1800" dirty="0" smtClean="0"/>
              <a:t> disposisjon</a:t>
            </a:r>
          </a:p>
          <a:p>
            <a:pPr lvl="1"/>
            <a:r>
              <a:rPr lang="nb-NO" altLang="nn-NO" sz="1600" dirty="0" smtClean="0"/>
              <a:t>Bryte likedelingsprinsippet (Rt 1986 889 </a:t>
            </a:r>
            <a:r>
              <a:rPr lang="nb-NO" altLang="nn-NO" sz="1600" dirty="0" err="1" smtClean="0"/>
              <a:t>Eastco</a:t>
            </a:r>
            <a:r>
              <a:rPr lang="nb-NO" altLang="nn-NO" sz="1600" dirty="0" smtClean="0"/>
              <a:t>)</a:t>
            </a:r>
          </a:p>
          <a:p>
            <a:pPr lvl="1"/>
            <a:r>
              <a:rPr lang="nb-NO" altLang="nn-NO" sz="1600" dirty="0" smtClean="0"/>
              <a:t>Unndra eiendeler</a:t>
            </a:r>
          </a:p>
          <a:p>
            <a:pPr lvl="1"/>
            <a:r>
              <a:rPr lang="nb-NO" altLang="nn-NO" sz="1600" dirty="0" smtClean="0"/>
              <a:t>Forøke gjeld</a:t>
            </a:r>
          </a:p>
          <a:p>
            <a:r>
              <a:rPr lang="nb-NO" altLang="nn-NO" sz="1800" dirty="0" smtClean="0"/>
              <a:t>Utilbørlig</a:t>
            </a:r>
          </a:p>
          <a:p>
            <a:pPr lvl="1"/>
            <a:r>
              <a:rPr lang="nb-NO" altLang="nn-NO" sz="1600" dirty="0" smtClean="0"/>
              <a:t>Objektiv norm (</a:t>
            </a:r>
            <a:r>
              <a:rPr lang="nn-NO" altLang="nn-NO" sz="1600" dirty="0" err="1" smtClean="0"/>
              <a:t>Rt</a:t>
            </a:r>
            <a:r>
              <a:rPr lang="nn-NO" altLang="nn-NO" sz="1600" dirty="0" smtClean="0"/>
              <a:t> 1995 259 </a:t>
            </a:r>
            <a:r>
              <a:rPr lang="nn-NO" altLang="nn-NO" sz="1600" dirty="0" err="1" smtClean="0"/>
              <a:t>Palonen</a:t>
            </a:r>
            <a:r>
              <a:rPr lang="nn-NO" altLang="nn-NO" sz="1600" dirty="0" smtClean="0"/>
              <a:t>)</a:t>
            </a:r>
            <a:endParaRPr lang="nb-NO" altLang="nn-NO" sz="1600" dirty="0" smtClean="0"/>
          </a:p>
          <a:p>
            <a:pPr lvl="1"/>
            <a:r>
              <a:rPr lang="nb-NO" altLang="nn-NO" sz="1600" dirty="0" smtClean="0"/>
              <a:t>Synspunktet redningsaksjon (Rt 2001</a:t>
            </a:r>
            <a:r>
              <a:rPr lang="nn-NO" altLang="nn-NO" sz="1600" dirty="0" smtClean="0"/>
              <a:t> </a:t>
            </a:r>
            <a:r>
              <a:rPr lang="nb-NO" altLang="nn-NO" sz="1600" dirty="0" smtClean="0"/>
              <a:t>1136 </a:t>
            </a:r>
            <a:r>
              <a:rPr lang="nb-NO" altLang="nn-NO" sz="1600" dirty="0" err="1" smtClean="0"/>
              <a:t>Kjell’s</a:t>
            </a:r>
            <a:r>
              <a:rPr lang="nb-NO" altLang="nn-NO" sz="1600" dirty="0" smtClean="0"/>
              <a:t> Markiser)</a:t>
            </a:r>
          </a:p>
          <a:p>
            <a:r>
              <a:rPr lang="nb-NO" altLang="nn-NO" sz="1800" dirty="0" smtClean="0"/>
              <a:t>Svak eller svekket økonomi</a:t>
            </a:r>
          </a:p>
          <a:p>
            <a:r>
              <a:rPr lang="nb-NO" altLang="nn-NO" sz="1800" dirty="0" smtClean="0"/>
              <a:t>Ikke subjektiv unnskyldningsgrunn</a:t>
            </a:r>
          </a:p>
        </p:txBody>
      </p:sp>
      <p:sp>
        <p:nvSpPr>
          <p:cNvPr id="450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07A7AEA-457B-465C-B5B1-EC9BD08C2367}" type="slidenum">
              <a:rPr lang="en-US" altLang="en-US" smtClean="0"/>
              <a:pPr/>
              <a:t>32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2034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97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6" dur="indefinite"/>
                                        <p:tgtEl>
                                          <p:spTgt spid="97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50" dur="indefinite"/>
                                        <p:tgtEl>
                                          <p:spTgt spid="972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54" dur="indefinite"/>
                                        <p:tgtEl>
                                          <p:spTgt spid="972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58" dur="indefinite"/>
                                        <p:tgtEl>
                                          <p:spTgt spid="972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nb-NO" cap="none" dirty="0"/>
              <a:t>D</a:t>
            </a:r>
            <a:r>
              <a:rPr lang="nb-NO" cap="none" dirty="0" smtClean="0"/>
              <a:t>e </a:t>
            </a:r>
            <a:r>
              <a:rPr lang="nb-NO" cap="none" dirty="0" err="1" smtClean="0"/>
              <a:t>sterkestes</a:t>
            </a:r>
            <a:r>
              <a:rPr lang="nb-NO" cap="none" dirty="0" smtClean="0"/>
              <a:t> rett, myndighetsutøvelse eller sosialpolitikk?</a:t>
            </a:r>
            <a:endParaRPr lang="nb-NO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F43529-75FD-4D86-9B33-59452F6C75EB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683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n-NO" dirty="0" smtClean="0"/>
              <a:t>Forskjellige typer gjeldsforfølgning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b-NO" altLang="nn-NO" sz="2800" dirty="0" smtClean="0"/>
              <a:t>Konkurs </a:t>
            </a:r>
            <a:r>
              <a:rPr lang="nb-NO" altLang="nn-NO" sz="2800" dirty="0" smtClean="0"/>
              <a:t>(kkl del 2) </a:t>
            </a:r>
          </a:p>
          <a:p>
            <a:r>
              <a:rPr lang="nb-NO" altLang="nn-NO" sz="2800" dirty="0" smtClean="0"/>
              <a:t>Tvangsakkord (kkl kap VI og XIV) </a:t>
            </a:r>
          </a:p>
          <a:p>
            <a:r>
              <a:rPr lang="nb-NO" altLang="nn-NO" sz="2800" dirty="0"/>
              <a:t>G</a:t>
            </a:r>
            <a:r>
              <a:rPr lang="nb-NO" altLang="nn-NO" sz="2800" dirty="0" smtClean="0"/>
              <a:t>jeldsforhandling </a:t>
            </a:r>
            <a:r>
              <a:rPr lang="nb-NO" altLang="nn-NO" sz="2800" dirty="0" smtClean="0"/>
              <a:t>(kkl del 1</a:t>
            </a:r>
            <a:r>
              <a:rPr lang="nb-NO" altLang="nn-NO" sz="2800" dirty="0" smtClean="0"/>
              <a:t>)</a:t>
            </a:r>
          </a:p>
          <a:p>
            <a:r>
              <a:rPr lang="nb-NO" altLang="nn-NO" sz="2800" dirty="0" smtClean="0"/>
              <a:t>Rekonstruksjon </a:t>
            </a:r>
            <a:r>
              <a:rPr lang="nb-NO" altLang="nn-NO" sz="2800" dirty="0"/>
              <a:t>(lov </a:t>
            </a:r>
            <a:r>
              <a:rPr lang="nb-NO" altLang="nn-NO" sz="2800" dirty="0" err="1"/>
              <a:t>nr</a:t>
            </a:r>
            <a:r>
              <a:rPr lang="nb-NO" altLang="nn-NO" sz="2800" dirty="0"/>
              <a:t> </a:t>
            </a:r>
            <a:r>
              <a:rPr lang="nb-NO" altLang="nn-NO" sz="2800" dirty="0" smtClean="0"/>
              <a:t>38/2020)</a:t>
            </a:r>
            <a:endParaRPr lang="nb-NO" altLang="nn-NO" sz="2800" dirty="0" smtClean="0"/>
          </a:p>
          <a:p>
            <a:r>
              <a:rPr lang="nb-NO" altLang="nn-NO" sz="2800" dirty="0" smtClean="0"/>
              <a:t>Gjeldsordning (lov nr 99/1992</a:t>
            </a:r>
            <a:r>
              <a:rPr lang="nb-NO" altLang="nn-NO" sz="2800" dirty="0" smtClean="0"/>
              <a:t>)</a:t>
            </a:r>
          </a:p>
          <a:p>
            <a:endParaRPr lang="nb-NO" altLang="nn-NO" sz="2800" dirty="0" smtClean="0"/>
          </a:p>
          <a:p>
            <a:r>
              <a:rPr lang="nb-NO" altLang="nn-NO" sz="2800" dirty="0" smtClean="0"/>
              <a:t>Utlegg (tvangsl kap </a:t>
            </a:r>
            <a:r>
              <a:rPr lang="nn-NO" altLang="nn-NO" sz="2800" dirty="0" smtClean="0"/>
              <a:t>7</a:t>
            </a:r>
            <a:r>
              <a:rPr lang="nb-NO" altLang="nn-NO" sz="2800" dirty="0" smtClean="0"/>
              <a:t> og pantel kap 5)</a:t>
            </a:r>
          </a:p>
        </p:txBody>
      </p:sp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3CCDF3-8FEF-4210-95E4-0F85947108AB}" type="slidenum">
              <a:rPr lang="en-US" altLang="en-US" smtClean="0"/>
              <a:pPr/>
              <a:t>5</a:t>
            </a:fld>
            <a:endParaRPr lang="en-US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n-NO" dirty="0" smtClean="0"/>
              <a:t>Oversikt over hovedproblemene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nb-NO" altLang="nn-NO" dirty="0"/>
              <a:t>P</a:t>
            </a:r>
            <a:r>
              <a:rPr lang="nb-NO" altLang="nn-NO" dirty="0" smtClean="0"/>
              <a:t>rosedyre </a:t>
            </a:r>
            <a:r>
              <a:rPr lang="nb-NO" altLang="nn-NO" dirty="0"/>
              <a:t>og </a:t>
            </a:r>
            <a:r>
              <a:rPr lang="nb-NO" altLang="nn-NO" dirty="0" smtClean="0"/>
              <a:t>åpningsvilkår</a:t>
            </a:r>
            <a:endParaRPr lang="nb-NO" altLang="nn-NO" dirty="0" smtClean="0"/>
          </a:p>
          <a:p>
            <a:pPr>
              <a:lnSpc>
                <a:spcPct val="80000"/>
              </a:lnSpc>
            </a:pPr>
            <a:r>
              <a:rPr lang="nb-NO" altLang="nn-NO" dirty="0" smtClean="0"/>
              <a:t>Hva skal dras inn i gjeldsforfølgningen?</a:t>
            </a:r>
          </a:p>
          <a:p>
            <a:pPr lvl="1">
              <a:lnSpc>
                <a:spcPct val="80000"/>
              </a:lnSpc>
            </a:pPr>
            <a:r>
              <a:rPr lang="nb-NO" altLang="nn-NO" dirty="0" smtClean="0"/>
              <a:t>Det debitor eier. Kontrakter.</a:t>
            </a:r>
          </a:p>
          <a:p>
            <a:pPr lvl="1">
              <a:lnSpc>
                <a:spcPct val="80000"/>
              </a:lnSpc>
            </a:pPr>
            <a:r>
              <a:rPr lang="nb-NO" altLang="nn-NO" dirty="0" smtClean="0"/>
              <a:t>Det som ekstingveres</a:t>
            </a:r>
          </a:p>
          <a:p>
            <a:pPr lvl="1">
              <a:lnSpc>
                <a:spcPct val="80000"/>
              </a:lnSpc>
            </a:pPr>
            <a:r>
              <a:rPr lang="nb-NO" altLang="nn-NO" dirty="0" smtClean="0"/>
              <a:t>Det som omstøtes</a:t>
            </a:r>
          </a:p>
          <a:p>
            <a:pPr>
              <a:lnSpc>
                <a:spcPct val="80000"/>
              </a:lnSpc>
            </a:pPr>
            <a:r>
              <a:rPr lang="nb-NO" altLang="nn-NO" dirty="0" smtClean="0"/>
              <a:t>Hvordan </a:t>
            </a:r>
            <a:r>
              <a:rPr lang="nb-NO" altLang="nn-NO" dirty="0"/>
              <a:t>skal midlene fordeles?</a:t>
            </a:r>
          </a:p>
          <a:p>
            <a:pPr>
              <a:lnSpc>
                <a:spcPct val="80000"/>
              </a:lnSpc>
            </a:pPr>
            <a:endParaRPr lang="nb-NO" altLang="nn-NO" sz="2200" dirty="0" smtClean="0"/>
          </a:p>
        </p:txBody>
      </p:sp>
      <p:sp>
        <p:nvSpPr>
          <p:cNvPr id="819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3A1EB41-CF74-48AD-B757-E897A16A1B77}" type="slidenum">
              <a:rPr lang="en-US" altLang="en-US" smtClean="0"/>
              <a:pPr/>
              <a:t>6</a:t>
            </a:fld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nb-NO" cap="none" dirty="0" smtClean="0"/>
              <a:t>Prosedyre og åpningsvilkår</a:t>
            </a:r>
            <a:endParaRPr lang="nb-NO" cap="non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D61AB8-4A71-45E0-8BCF-BAA508C0C42F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888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n-NO" dirty="0" smtClean="0"/>
              <a:t>Noen nøkkelbegreper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b-NO" altLang="nn-NO" dirty="0" smtClean="0"/>
              <a:t>Debitor/ skyldner</a:t>
            </a:r>
          </a:p>
          <a:p>
            <a:r>
              <a:rPr lang="nb-NO" altLang="nn-NO" dirty="0" smtClean="0"/>
              <a:t>(Tvangs)kreditor/ kravshaver</a:t>
            </a:r>
          </a:p>
          <a:p>
            <a:r>
              <a:rPr lang="nb-NO" altLang="nn-NO" dirty="0" smtClean="0"/>
              <a:t>Konkursfordringer</a:t>
            </a:r>
          </a:p>
          <a:p>
            <a:r>
              <a:rPr lang="nb-NO" altLang="nn-NO" dirty="0" smtClean="0"/>
              <a:t>Separatister</a:t>
            </a:r>
          </a:p>
          <a:p>
            <a:r>
              <a:rPr lang="nb-NO" altLang="nn-NO" dirty="0" smtClean="0"/>
              <a:t>Bo </a:t>
            </a:r>
            <a:r>
              <a:rPr lang="nb-NO" altLang="nn-NO" dirty="0" smtClean="0"/>
              <a:t>og masse</a:t>
            </a:r>
          </a:p>
        </p:txBody>
      </p:sp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9873FC-A5AC-4B5A-B6A9-1E0F3A5C99E5}" type="slidenum">
              <a:rPr lang="en-US" altLang="en-US" smtClean="0"/>
              <a:pPr/>
              <a:t>8</a:t>
            </a:fld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Bo og masse</a:t>
            </a:r>
          </a:p>
        </p:txBody>
      </p:sp>
      <p:pic>
        <p:nvPicPr>
          <p:cNvPr id="6148" name="Picture 8" descr="j014128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49313" y="2492375"/>
            <a:ext cx="1670050" cy="2890838"/>
          </a:xfrm>
          <a:noFill/>
        </p:spPr>
      </p:pic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38F9A6E-9A3E-461C-92B4-BEF33DEE73BF}" type="slidenum">
              <a:rPr lang="en-US" altLang="en-US" smtClean="0"/>
              <a:pPr/>
              <a:t>9</a:t>
            </a:fld>
            <a:endParaRPr lang="en-US" altLang="en-US" dirty="0" smtClean="0"/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3008313" y="2276475"/>
            <a:ext cx="4681537" cy="3457575"/>
            <a:chOff x="1895" y="1389"/>
            <a:chExt cx="2949" cy="2178"/>
          </a:xfrm>
        </p:grpSpPr>
        <p:grpSp>
          <p:nvGrpSpPr>
            <p:cNvPr id="6163" name="Group 24"/>
            <p:cNvGrpSpPr>
              <a:grpSpLocks/>
            </p:cNvGrpSpPr>
            <p:nvPr/>
          </p:nvGrpSpPr>
          <p:grpSpPr bwMode="auto">
            <a:xfrm>
              <a:off x="2485" y="1389"/>
              <a:ext cx="2359" cy="2178"/>
              <a:chOff x="2485" y="1389"/>
              <a:chExt cx="2359" cy="2178"/>
            </a:xfrm>
          </p:grpSpPr>
          <p:sp>
            <p:nvSpPr>
              <p:cNvPr id="6165" name="Oval 5"/>
              <p:cNvSpPr>
                <a:spLocks noChangeArrowheads="1"/>
              </p:cNvSpPr>
              <p:nvPr/>
            </p:nvSpPr>
            <p:spPr bwMode="auto">
              <a:xfrm>
                <a:off x="2485" y="1389"/>
                <a:ext cx="2222" cy="2178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nb-NO" dirty="0"/>
              </a:p>
            </p:txBody>
          </p:sp>
          <p:sp>
            <p:nvSpPr>
              <p:cNvPr id="6166" name="Text Box 15"/>
              <p:cNvSpPr txBox="1">
                <a:spLocks noChangeArrowheads="1"/>
              </p:cNvSpPr>
              <p:nvPr/>
            </p:nvSpPr>
            <p:spPr bwMode="auto">
              <a:xfrm>
                <a:off x="3256" y="1525"/>
                <a:ext cx="15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b-NO" dirty="0"/>
                  <a:t>Boet</a:t>
                </a:r>
              </a:p>
            </p:txBody>
          </p:sp>
        </p:grpSp>
        <p:sp>
          <p:nvSpPr>
            <p:cNvPr id="6164" name="Line 10"/>
            <p:cNvSpPr>
              <a:spLocks noChangeShapeType="1"/>
            </p:cNvSpPr>
            <p:nvPr/>
          </p:nvSpPr>
          <p:spPr bwMode="auto">
            <a:xfrm>
              <a:off x="1895" y="2478"/>
              <a:ext cx="726" cy="0"/>
            </a:xfrm>
            <a:prstGeom prst="line">
              <a:avLst/>
            </a:prstGeom>
            <a:noFill/>
            <a:ln w="1238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nb-NO" dirty="0"/>
            </a:p>
          </p:txBody>
        </p:sp>
      </p:grpSp>
      <p:sp>
        <p:nvSpPr>
          <p:cNvPr id="6150" name="Text Box 14"/>
          <p:cNvSpPr txBox="1">
            <a:spLocks noChangeArrowheads="1"/>
          </p:cNvSpPr>
          <p:nvPr/>
        </p:nvSpPr>
        <p:spPr bwMode="auto">
          <a:xfrm>
            <a:off x="992188" y="5589588"/>
            <a:ext cx="2520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dirty="0"/>
              <a:t>Debitor personlig</a:t>
            </a:r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6608763" y="2997200"/>
            <a:ext cx="4105275" cy="822325"/>
            <a:chOff x="4163" y="1888"/>
            <a:chExt cx="2586" cy="518"/>
          </a:xfrm>
        </p:grpSpPr>
        <p:sp>
          <p:nvSpPr>
            <p:cNvPr id="6161" name="Line 13"/>
            <p:cNvSpPr>
              <a:spLocks noChangeShapeType="1"/>
            </p:cNvSpPr>
            <p:nvPr/>
          </p:nvSpPr>
          <p:spPr bwMode="auto">
            <a:xfrm>
              <a:off x="4163" y="2160"/>
              <a:ext cx="908" cy="0"/>
            </a:xfrm>
            <a:prstGeom prst="line">
              <a:avLst/>
            </a:prstGeom>
            <a:noFill/>
            <a:ln w="1238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nb-NO" dirty="0"/>
            </a:p>
          </p:txBody>
        </p:sp>
        <p:sp>
          <p:nvSpPr>
            <p:cNvPr id="6162" name="Text Box 25"/>
            <p:cNvSpPr txBox="1">
              <a:spLocks noChangeArrowheads="1"/>
            </p:cNvSpPr>
            <p:nvPr/>
          </p:nvSpPr>
          <p:spPr bwMode="auto">
            <a:xfrm>
              <a:off x="5161" y="1888"/>
              <a:ext cx="158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dirty="0"/>
                <a:t>Konkurs-</a:t>
              </a:r>
              <a:br>
                <a:rPr lang="nb-NO" dirty="0"/>
              </a:br>
              <a:r>
                <a:rPr lang="nb-NO" dirty="0"/>
                <a:t>kreditorer</a:t>
              </a:r>
            </a:p>
          </p:txBody>
        </p:sp>
      </p:grpSp>
      <p:sp>
        <p:nvSpPr>
          <p:cNvPr id="162827" name="Line 11"/>
          <p:cNvSpPr>
            <a:spLocks noChangeShapeType="1"/>
          </p:cNvSpPr>
          <p:nvPr/>
        </p:nvSpPr>
        <p:spPr bwMode="auto">
          <a:xfrm>
            <a:off x="5168900" y="3357563"/>
            <a:ext cx="720725" cy="865187"/>
          </a:xfrm>
          <a:prstGeom prst="line">
            <a:avLst/>
          </a:prstGeom>
          <a:noFill/>
          <a:ln w="1238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b-NO" dirty="0"/>
          </a:p>
        </p:txBody>
      </p:sp>
      <p:sp>
        <p:nvSpPr>
          <p:cNvPr id="162847" name="Oval 31"/>
          <p:cNvSpPr>
            <a:spLocks noChangeArrowheads="1"/>
          </p:cNvSpPr>
          <p:nvPr/>
        </p:nvSpPr>
        <p:spPr bwMode="auto">
          <a:xfrm>
            <a:off x="3944938" y="2276475"/>
            <a:ext cx="3527425" cy="3313113"/>
          </a:xfrm>
          <a:prstGeom prst="ellipse">
            <a:avLst/>
          </a:prstGeom>
          <a:solidFill>
            <a:srgbClr val="93BC1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nb-NO" dirty="0"/>
          </a:p>
        </p:txBody>
      </p: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5745163" y="4005263"/>
            <a:ext cx="4824412" cy="1152525"/>
            <a:chOff x="3619" y="2523"/>
            <a:chExt cx="3039" cy="726"/>
          </a:xfrm>
        </p:grpSpPr>
        <p:grpSp>
          <p:nvGrpSpPr>
            <p:cNvPr id="6155" name="Group 23"/>
            <p:cNvGrpSpPr>
              <a:grpSpLocks/>
            </p:cNvGrpSpPr>
            <p:nvPr/>
          </p:nvGrpSpPr>
          <p:grpSpPr bwMode="auto">
            <a:xfrm>
              <a:off x="3619" y="2523"/>
              <a:ext cx="1588" cy="726"/>
              <a:chOff x="3619" y="2523"/>
              <a:chExt cx="1588" cy="726"/>
            </a:xfrm>
          </p:grpSpPr>
          <p:sp>
            <p:nvSpPr>
              <p:cNvPr id="6159" name="Oval 6"/>
              <p:cNvSpPr>
                <a:spLocks noChangeArrowheads="1"/>
              </p:cNvSpPr>
              <p:nvPr/>
            </p:nvSpPr>
            <p:spPr bwMode="auto">
              <a:xfrm>
                <a:off x="3619" y="2523"/>
                <a:ext cx="772" cy="726"/>
              </a:xfrm>
              <a:prstGeom prst="ellipse">
                <a:avLst/>
              </a:prstGeom>
              <a:solidFill>
                <a:srgbClr val="93BC1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nb-NO" dirty="0"/>
              </a:p>
            </p:txBody>
          </p:sp>
          <p:sp>
            <p:nvSpPr>
              <p:cNvPr id="6160" name="Text Box 20"/>
              <p:cNvSpPr txBox="1">
                <a:spLocks noChangeArrowheads="1"/>
              </p:cNvSpPr>
              <p:nvPr/>
            </p:nvSpPr>
            <p:spPr bwMode="auto">
              <a:xfrm>
                <a:off x="3619" y="2704"/>
                <a:ext cx="15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b-NO" dirty="0"/>
                  <a:t>Massen</a:t>
                </a:r>
              </a:p>
            </p:txBody>
          </p:sp>
        </p:grpSp>
        <p:grpSp>
          <p:nvGrpSpPr>
            <p:cNvPr id="6156" name="Group 28"/>
            <p:cNvGrpSpPr>
              <a:grpSpLocks/>
            </p:cNvGrpSpPr>
            <p:nvPr/>
          </p:nvGrpSpPr>
          <p:grpSpPr bwMode="auto">
            <a:xfrm>
              <a:off x="4163" y="2704"/>
              <a:ext cx="2495" cy="518"/>
              <a:chOff x="4163" y="2704"/>
              <a:chExt cx="2495" cy="518"/>
            </a:xfrm>
          </p:grpSpPr>
          <p:sp>
            <p:nvSpPr>
              <p:cNvPr id="6157" name="Line 12"/>
              <p:cNvSpPr>
                <a:spLocks noChangeShapeType="1"/>
              </p:cNvSpPr>
              <p:nvPr/>
            </p:nvSpPr>
            <p:spPr bwMode="auto">
              <a:xfrm>
                <a:off x="4163" y="2976"/>
                <a:ext cx="908" cy="0"/>
              </a:xfrm>
              <a:prstGeom prst="line">
                <a:avLst/>
              </a:prstGeom>
              <a:noFill/>
              <a:ln w="1238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nb-NO" dirty="0"/>
              </a:p>
            </p:txBody>
          </p:sp>
          <p:sp>
            <p:nvSpPr>
              <p:cNvPr id="6158" name="Text Box 26"/>
              <p:cNvSpPr txBox="1">
                <a:spLocks noChangeArrowheads="1"/>
              </p:cNvSpPr>
              <p:nvPr/>
            </p:nvSpPr>
            <p:spPr bwMode="auto">
              <a:xfrm>
                <a:off x="5070" y="2704"/>
                <a:ext cx="1588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b-NO" dirty="0"/>
                  <a:t>Masse-</a:t>
                </a:r>
                <a:br>
                  <a:rPr lang="nb-NO" dirty="0"/>
                </a:br>
                <a:r>
                  <a:rPr lang="nb-NO" dirty="0"/>
                  <a:t>kreditorer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2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2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2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2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2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2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7" grpId="0" animBg="1"/>
      <p:bldP spid="162847" grpId="0" animBg="1"/>
    </p:bldLst>
  </p:timing>
</p:sld>
</file>

<file path=ppt/theme/theme1.xml><?xml version="1.0" encoding="utf-8"?>
<a:theme xmlns:a="http://schemas.openxmlformats.org/drawingml/2006/main" name=" Fargemal ER">
  <a:themeElements>
    <a:clrScheme name=" Fargemal ER 7">
      <a:dk1>
        <a:srgbClr val="000000"/>
      </a:dk1>
      <a:lt1>
        <a:srgbClr val="FFFFFF"/>
      </a:lt1>
      <a:dk2>
        <a:srgbClr val="8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FF0000"/>
      </a:hlink>
      <a:folHlink>
        <a:srgbClr val="ECB654"/>
      </a:folHlink>
    </a:clrScheme>
    <a:fontScheme name=" Fargemal 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 Fargemal ER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Fargemal ER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Fargemal E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Fargemal ER 4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Fargemal ER 5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Fargemal ER 6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Fargemal ER 7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ECB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5523</TotalTime>
  <Words>1050</Words>
  <Application>Microsoft Office PowerPoint</Application>
  <PresentationFormat>A4 Paper (210x297 mm)</PresentationFormat>
  <Paragraphs>237</Paragraphs>
  <Slides>32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Comic Sans MS</vt:lpstr>
      <vt:lpstr>Sand</vt:lpstr>
      <vt:lpstr>Times</vt:lpstr>
      <vt:lpstr>Times New Roman</vt:lpstr>
      <vt:lpstr> Fargemal ER</vt:lpstr>
      <vt:lpstr>Diagram</vt:lpstr>
      <vt:lpstr>Dynamisk formuerett del III: Konkursrett</vt:lpstr>
      <vt:lpstr>Pensum og læringskrav</vt:lpstr>
      <vt:lpstr>Hvorfor er konkurs viktig for alle jurister?</vt:lpstr>
      <vt:lpstr>De sterkestes rett, myndighetsutøvelse eller sosialpolitikk?</vt:lpstr>
      <vt:lpstr>Forskjellige typer gjeldsforfølgning</vt:lpstr>
      <vt:lpstr>Oversikt over hovedproblemene</vt:lpstr>
      <vt:lpstr>Prosedyre og åpningsvilkår</vt:lpstr>
      <vt:lpstr>Noen nøkkelbegreper</vt:lpstr>
      <vt:lpstr>Bo og masse</vt:lpstr>
      <vt:lpstr>Boet</vt:lpstr>
      <vt:lpstr>Behandlingen</vt:lpstr>
      <vt:lpstr>Avslutningen</vt:lpstr>
      <vt:lpstr>Insolvenskravet (kkl. §§ 60-61)</vt:lpstr>
      <vt:lpstr>Balanse = positiv egenkapital</vt:lpstr>
      <vt:lpstr>Underbalanse = negativ egenkapital</vt:lpstr>
      <vt:lpstr>Likviditet - å kunne betale ved forfall</vt:lpstr>
      <vt:lpstr> Plussiden</vt:lpstr>
      <vt:lpstr>Minussiden</vt:lpstr>
      <vt:lpstr>[Presumsjonsregler]</vt:lpstr>
      <vt:lpstr>Hva skal dras inn i gjeldsforfølgningen? -Det debitor eier. Kontrakter</vt:lpstr>
      <vt:lpstr>Hovedregelen (deknl § 2-2)</vt:lpstr>
      <vt:lpstr>Realitet og formalitet</vt:lpstr>
      <vt:lpstr>Noen vanlige innvendinger mot beslag</vt:lpstr>
      <vt:lpstr>Kontrakter i konkurs</vt:lpstr>
      <vt:lpstr>Nettobeslag</vt:lpstr>
      <vt:lpstr>Stansningsrett (deknl § 7-2)</vt:lpstr>
      <vt:lpstr>Bruttobeslag</vt:lpstr>
      <vt:lpstr>Hva skal dras inn i gjeldsforfølgningen? -Det som omstøtes</vt:lpstr>
      <vt:lpstr>Generelt om omstøtelse</vt:lpstr>
      <vt:lpstr>Fristdagen (deknl § 1-2)</vt:lpstr>
      <vt:lpstr>Ekstraordinær betaling (deknl § 5-5)</vt:lpstr>
      <vt:lpstr>Subjektiv omstøtelse (deknl § 5-9)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Konkurs</dc:title>
  <dc:creator>Erik Røsæg</dc:creator>
  <cp:lastModifiedBy>Erik Røsæg</cp:lastModifiedBy>
  <cp:revision>367</cp:revision>
  <cp:lastPrinted>2017-02-21T06:50:19Z</cp:lastPrinted>
  <dcterms:created xsi:type="dcterms:W3CDTF">2001-02-02T05:58:56Z</dcterms:created>
  <dcterms:modified xsi:type="dcterms:W3CDTF">2021-10-12T09:15:48Z</dcterms:modified>
</cp:coreProperties>
</file>